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60" r:id="rId2"/>
    <p:sldMasterId id="2147483669" r:id="rId3"/>
  </p:sldMasterIdLst>
  <p:notesMasterIdLst>
    <p:notesMasterId r:id="rId38"/>
  </p:notesMasterIdLst>
  <p:handoutMasterIdLst>
    <p:handoutMasterId r:id="rId39"/>
  </p:handoutMasterIdLst>
  <p:sldIdLst>
    <p:sldId id="256" r:id="rId4"/>
    <p:sldId id="258" r:id="rId5"/>
    <p:sldId id="282" r:id="rId6"/>
    <p:sldId id="267" r:id="rId7"/>
    <p:sldId id="260" r:id="rId8"/>
    <p:sldId id="275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301" r:id="rId23"/>
    <p:sldId id="277" r:id="rId24"/>
    <p:sldId id="278" r:id="rId25"/>
    <p:sldId id="279" r:id="rId26"/>
    <p:sldId id="280" r:id="rId27"/>
    <p:sldId id="272" r:id="rId28"/>
    <p:sldId id="298" r:id="rId29"/>
    <p:sldId id="299" r:id="rId30"/>
    <p:sldId id="300" r:id="rId31"/>
    <p:sldId id="302" r:id="rId32"/>
    <p:sldId id="274" r:id="rId33"/>
    <p:sldId id="281" r:id="rId34"/>
    <p:sldId id="273" r:id="rId35"/>
    <p:sldId id="283" r:id="rId36"/>
    <p:sldId id="266" r:id="rId3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55" autoAdjust="0"/>
    <p:restoredTop sz="95126" autoAdjust="0"/>
  </p:normalViewPr>
  <p:slideViewPr>
    <p:cSldViewPr snapToGrid="0" snapToObjects="1">
      <p:cViewPr varScale="1">
        <p:scale>
          <a:sx n="131" d="100"/>
          <a:sy n="131" d="100"/>
        </p:scale>
        <p:origin x="12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82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Relationship Id="rId4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8DA957C-7086-1842-946C-72BD2CF399EC}" type="datetimeFigureOut">
              <a:rPr lang="en-US" smtClean="0"/>
              <a:t>7/10/17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9CBD61E-340F-1A44-BA3D-B0D6A70F9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396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451864D-C487-214F-A400-C44094BF6C4B}" type="datetimeFigureOut">
              <a:rPr lang="en-US" smtClean="0"/>
              <a:t>7/10/17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5C0B09A-6706-1944-A37A-3010484C8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3437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Relationship Id="rId3" Type="http://schemas.openxmlformats.org/officeDocument/2006/relationships/hyperlink" Target="https://kb.wisc.edu/" TargetMode="Externa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0B09A-6706-1944-A37A-3010484C87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24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0B09A-6706-1944-A37A-3010484C87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734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0B09A-6706-1944-A37A-3010484C87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14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AT&amp;T is retiring the Centrex system in the year 2020, per Eric </a:t>
            </a:r>
            <a:r>
              <a:rPr lang="en-US" dirty="0" err="1"/>
              <a:t>Alborn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Show the VoIP website to audience, Timeline and schedule (link for Project Calendar), FAQ’s, Where to find Help—links to </a:t>
            </a:r>
            <a:r>
              <a:rPr lang="en-US"/>
              <a:t>KnowledgeBase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0B09A-6706-1944-A37A-3010484C87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81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phone that works over the internet, along with UW network, and AT&amp;T.</a:t>
            </a:r>
          </a:p>
          <a:p>
            <a:endParaRPr lang="en-US" dirty="0"/>
          </a:p>
          <a:p>
            <a:r>
              <a:rPr lang="en-US" dirty="0"/>
              <a:t>“Soft client” is software (Cisco Jabber) that is installed on your computer and is used with a headset</a:t>
            </a:r>
          </a:p>
          <a:p>
            <a:endParaRPr lang="en-US" dirty="0"/>
          </a:p>
          <a:p>
            <a:r>
              <a:rPr lang="en-US" dirty="0"/>
              <a:t>KB doc for Cisco Jabber Overview (including links for navigation and answering/placing calls) is doc #72533.</a:t>
            </a:r>
          </a:p>
          <a:p>
            <a:endParaRPr lang="en-US" dirty="0"/>
          </a:p>
          <a:p>
            <a:endParaRPr lang="en-US" dirty="0"/>
          </a:p>
          <a:p>
            <a:pPr defTabSz="465887">
              <a:defRPr/>
            </a:pPr>
            <a:r>
              <a:rPr lang="en-US" dirty="0"/>
              <a:t>Local vendor/Cisco reseller is CDW (Charlie, Delta, Whiskey) located in Fitchburg on the SW side of Madison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0B09A-6706-1944-A37A-3010484C87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11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UW-Madison is paying higher rates for AT&amp;T Centrex telephone service.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0B09A-6706-1944-A37A-3010484C87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10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132A4-D099-417D-8788-84C4B6A073BA}" type="slidenum">
              <a:rPr lang="en-US" smtClean="0"/>
              <a:t>21</a:t>
            </a:fld>
            <a:endParaRPr lang="en-US"/>
          </a:p>
        </p:txBody>
      </p:sp>
      <p:sp>
        <p:nvSpPr>
          <p:cNvPr id="5" name="Notes Placeholder 2"/>
          <p:cNvSpPr txBox="1">
            <a:spLocks/>
          </p:cNvSpPr>
          <p:nvPr/>
        </p:nvSpPr>
        <p:spPr>
          <a:xfrm>
            <a:off x="853440" y="45681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Note changes to calling pattern for on-campus calls</a:t>
            </a:r>
          </a:p>
        </p:txBody>
      </p:sp>
    </p:spTree>
    <p:extLst>
      <p:ext uri="{BB962C8B-B14F-4D97-AF65-F5344CB8AC3E}">
        <p14:creationId xmlns:p14="http://schemas.microsoft.com/office/powerpoint/2010/main" val="228428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Note changes to calling pattern for off-campus calls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132A4-D099-417D-8788-84C4B6A073B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17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132A4-D099-417D-8788-84C4B6A073BA}" type="slidenum">
              <a:rPr lang="en-US" smtClean="0"/>
              <a:t>23</a:t>
            </a:fld>
            <a:endParaRPr lang="en-US"/>
          </a:p>
        </p:txBody>
      </p:sp>
      <p:sp>
        <p:nvSpPr>
          <p:cNvPr id="7" name="Notes Placeholder 2"/>
          <p:cNvSpPr txBox="1">
            <a:spLocks/>
          </p:cNvSpPr>
          <p:nvPr/>
        </p:nvSpPr>
        <p:spPr>
          <a:xfrm>
            <a:off x="853440" y="45681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Note changes to calling pattern for long-distance calls</a:t>
            </a:r>
            <a:br>
              <a:rPr lang="en-US" dirty="0"/>
            </a:br>
            <a:endParaRPr lang="en-US" dirty="0"/>
          </a:p>
          <a:p>
            <a:pPr marL="174708" indent="-174708" defTabSz="465887">
              <a:buFont typeface="Arial" panose="020B0604020202020204" pitchFamily="34" charset="0"/>
              <a:buChar char="•"/>
              <a:defRPr/>
            </a:pPr>
            <a:r>
              <a:rPr lang="en-US" dirty="0"/>
              <a:t>Link to Tommy </a:t>
            </a:r>
            <a:r>
              <a:rPr lang="en-US" dirty="0" err="1"/>
              <a:t>Tutone</a:t>
            </a:r>
            <a:r>
              <a:rPr lang="en-US" dirty="0"/>
              <a:t> song, “Jenny ( 867-5309)”:  https://www.youtube.com/watch?v=qc5u9NOV4sE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681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Data jacks are the orange-colored ones.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Data jack plugs into the phone; the phone plugs into the computer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No need to change your business cards for phone number or </a:t>
            </a:r>
            <a:r>
              <a:rPr lang="en-US" dirty="0" err="1"/>
              <a:t>Dept</a:t>
            </a:r>
            <a:r>
              <a:rPr lang="en-US" dirty="0"/>
              <a:t> website if phone numbers already published</a:t>
            </a:r>
            <a:br>
              <a:rPr lang="en-US" dirty="0"/>
            </a:b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132A4-D099-417D-8788-84C4B6A073B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08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132A4-D099-417D-8788-84C4B6A073B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28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 new dialing pattern for placing calls. (Retrain muscle memory)</a:t>
            </a:r>
          </a:p>
          <a:p>
            <a:endParaRPr lang="en-US" dirty="0"/>
          </a:p>
          <a:p>
            <a:r>
              <a:rPr lang="en-US" dirty="0"/>
              <a:t>If you wish to keep your old voicemail message, download them from the UW-Madison Web </a:t>
            </a:r>
            <a:r>
              <a:rPr lang="en-US" dirty="0" err="1"/>
              <a:t>PhoneManager</a:t>
            </a:r>
            <a:r>
              <a:rPr lang="en-US" dirty="0"/>
              <a:t> before your “go live” date. URL is: voicemail.doit.wisc.edu </a:t>
            </a:r>
          </a:p>
          <a:p>
            <a:endParaRPr lang="en-US" dirty="0"/>
          </a:p>
          <a:p>
            <a:r>
              <a:rPr lang="en-US" dirty="0"/>
              <a:t>Web </a:t>
            </a:r>
            <a:r>
              <a:rPr lang="en-US" dirty="0" err="1"/>
              <a:t>PhoneManager</a:t>
            </a:r>
            <a:r>
              <a:rPr lang="en-US" dirty="0"/>
              <a:t> allows you to change your Playback Settings to download a copy of the voice mail message as a .wav audio format file to your computer.</a:t>
            </a:r>
          </a:p>
          <a:p>
            <a:endParaRPr lang="en-US" dirty="0"/>
          </a:p>
          <a:p>
            <a:r>
              <a:rPr lang="en-US" dirty="0"/>
              <a:t>Refer to KB doc #17344, “Voice Mail – Web </a:t>
            </a:r>
            <a:r>
              <a:rPr lang="en-US" dirty="0" err="1"/>
              <a:t>PhoneManager</a:t>
            </a:r>
            <a:r>
              <a:rPr lang="en-US" dirty="0"/>
              <a:t> Setup, section for Web </a:t>
            </a:r>
            <a:r>
              <a:rPr lang="en-US" dirty="0" err="1"/>
              <a:t>PhoneManager</a:t>
            </a:r>
            <a:r>
              <a:rPr lang="en-US" dirty="0"/>
              <a:t> Settings</a:t>
            </a:r>
          </a:p>
          <a:p>
            <a:endParaRPr lang="en-US" dirty="0"/>
          </a:p>
          <a:p>
            <a:r>
              <a:rPr lang="en-US" dirty="0"/>
              <a:t>KB doc for Cisco Jabber Overview (including links for navigation and answering/placing calls) is doc #72533.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Set Up your new Voicemail Box on Cisco VoIP</a:t>
            </a:r>
          </a:p>
          <a:p>
            <a:r>
              <a:rPr lang="en-US" dirty="0"/>
              <a:t>Elizabeth Curran has already accessed her voicemail on the Cisco website.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0B09A-6706-1944-A37A-3010484C875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216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 new dialing pattern for placing calls. (Retrain muscle memory)</a:t>
            </a:r>
          </a:p>
          <a:p>
            <a:endParaRPr lang="en-US" dirty="0"/>
          </a:p>
          <a:p>
            <a:r>
              <a:rPr lang="en-US" dirty="0"/>
              <a:t>If you wish to keep your old voicemail message, download them from the UW-Madison Web </a:t>
            </a:r>
            <a:r>
              <a:rPr lang="en-US" dirty="0" err="1"/>
              <a:t>PhoneManager</a:t>
            </a:r>
            <a:r>
              <a:rPr lang="en-US" dirty="0"/>
              <a:t> before your “go live” date. URL is: voicemail.doit.wisc.edu </a:t>
            </a:r>
          </a:p>
          <a:p>
            <a:endParaRPr lang="en-US" dirty="0"/>
          </a:p>
          <a:p>
            <a:r>
              <a:rPr lang="en-US" dirty="0"/>
              <a:t>Web </a:t>
            </a:r>
            <a:r>
              <a:rPr lang="en-US" dirty="0" err="1"/>
              <a:t>PhoneManager</a:t>
            </a:r>
            <a:r>
              <a:rPr lang="en-US" dirty="0"/>
              <a:t> allows you to change your Playback Settings to download a copy of the voice mail message as a .wav audio format file to your computer.</a:t>
            </a:r>
          </a:p>
          <a:p>
            <a:endParaRPr lang="en-US" dirty="0"/>
          </a:p>
          <a:p>
            <a:r>
              <a:rPr lang="en-US" dirty="0"/>
              <a:t>Refer to KB doc #17344, “Voice Mail – Web </a:t>
            </a:r>
            <a:r>
              <a:rPr lang="en-US" dirty="0" err="1"/>
              <a:t>PhoneManager</a:t>
            </a:r>
            <a:r>
              <a:rPr lang="en-US" dirty="0"/>
              <a:t> Setup, section for Web </a:t>
            </a:r>
            <a:r>
              <a:rPr lang="en-US" dirty="0" err="1"/>
              <a:t>PhoneManager</a:t>
            </a:r>
            <a:r>
              <a:rPr lang="en-US" dirty="0"/>
              <a:t> Settings</a:t>
            </a:r>
          </a:p>
          <a:p>
            <a:endParaRPr lang="en-US" dirty="0"/>
          </a:p>
          <a:p>
            <a:r>
              <a:rPr lang="en-US" dirty="0"/>
              <a:t>KB doc for Cisco Jabber Overview (including links for navigation and answering/placing calls) is doc #72533.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Set Up your new Voicemail Box on Cisco VoIP</a:t>
            </a:r>
          </a:p>
          <a:p>
            <a:r>
              <a:rPr lang="en-US" dirty="0"/>
              <a:t>Elizabeth Curran has already accessed her voicemail on the Cisco website.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0B09A-6706-1944-A37A-3010484C875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UW-Madison </a:t>
            </a:r>
            <a:r>
              <a:rPr lang="en-US" dirty="0" err="1"/>
              <a:t>KnowledgeBase</a:t>
            </a:r>
            <a:r>
              <a:rPr lang="en-US" dirty="0"/>
              <a:t> is:  </a:t>
            </a:r>
            <a:r>
              <a:rPr lang="en-US" dirty="0">
                <a:hlinkClick r:id="rId3"/>
              </a:rPr>
              <a:t>https://kb.wisc.edu</a:t>
            </a:r>
            <a:endParaRPr lang="en-US" dirty="0"/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DoIT Help Desk </a:t>
            </a:r>
            <a:r>
              <a:rPr lang="en-US" dirty="0" err="1"/>
              <a:t>KnowledgeBase</a:t>
            </a:r>
            <a:r>
              <a:rPr lang="en-US" dirty="0"/>
              <a:t> is:  https://kb.wisc.edu/helpdesk/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0B09A-6706-1944-A37A-3010484C875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236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being an early adopter…we appreciate it.</a:t>
            </a:r>
          </a:p>
          <a:p>
            <a:r>
              <a:rPr lang="en-US" dirty="0"/>
              <a:t>Your feedback and experiences will benefit all of us as we migrate to the new Cisco VoIP phone system.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0B09A-6706-1944-A37A-3010484C875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13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Relationship Id="rId3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eg"/><Relationship Id="rId3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eg"/><Relationship Id="rId3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e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SC_GEOMETRIC PATTERN_bottom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9200"/>
            <a:ext cx="9144000" cy="1828800"/>
          </a:xfrm>
          <a:prstGeom prst="rect">
            <a:avLst/>
          </a:prstGeom>
        </p:spPr>
      </p:pic>
      <p:pic>
        <p:nvPicPr>
          <p:cNvPr id="5" name="Picture 4" descr="uwlogo_web_sm_ctr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49" y="2257911"/>
            <a:ext cx="798034" cy="118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92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86884" y="2738857"/>
            <a:ext cx="7332649" cy="1227667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GOES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83211" y="2492781"/>
            <a:ext cx="5445125" cy="23759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UNIVERSITY OF WISCONSIN–MADISON</a:t>
            </a: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876348" y="4614114"/>
            <a:ext cx="2133600" cy="20341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b="0" i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April 18, 2017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49774"/>
            <a:ext cx="9144000" cy="1787652"/>
          </a:xfrm>
          <a:prstGeom prst="rect">
            <a:avLst/>
          </a:prstGeom>
        </p:spPr>
      </p:pic>
      <p:pic>
        <p:nvPicPr>
          <p:cNvPr id="12" name="Picture 11" descr="uwlogo_web_sm_ctr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199" y="1433964"/>
            <a:ext cx="545068" cy="8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76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86884" y="2738857"/>
            <a:ext cx="7332649" cy="122766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THANK YOU.</a:t>
            </a: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774744" y="5084770"/>
            <a:ext cx="2133600" cy="446675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b="0" i="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April 18, 2017</a:t>
            </a:r>
          </a:p>
        </p:txBody>
      </p:sp>
      <p:pic>
        <p:nvPicPr>
          <p:cNvPr id="4" name="Picture 3" descr="WISC_GEOMETRIC PATTERN.jpg"/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54581"/>
            <a:ext cx="9144000" cy="203419"/>
          </a:xfrm>
          <a:prstGeom prst="rect">
            <a:avLst/>
          </a:prstGeom>
        </p:spPr>
      </p:pic>
      <p:pic>
        <p:nvPicPr>
          <p:cNvPr id="10" name="Picture 9" descr="uwlogo_web_sm_ctr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744" y="1967385"/>
            <a:ext cx="545068" cy="8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3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(BAS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2082802" y="2760139"/>
            <a:ext cx="4960938" cy="931862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lnSpc>
                <a:spcPct val="100000"/>
              </a:lnSpc>
              <a:buNone/>
              <a:defRPr sz="28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-778933" y="14054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882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4"/>
          <p:cNvSpPr txBox="1"/>
          <p:nvPr userDrawn="1"/>
        </p:nvSpPr>
        <p:spPr>
          <a:xfrm>
            <a:off x="2260936" y="6453622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Cisco VoIP Info Session/ AGENDA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810681" y="2167998"/>
            <a:ext cx="3317875" cy="2065336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01 | TITLE OF SECTION GOES HERE</a:t>
            </a:r>
          </a:p>
          <a:p>
            <a:pPr lvl="0"/>
            <a:r>
              <a:rPr lang="en-US" dirty="0"/>
              <a:t>02 | TITLE OF SECTION GOES HERE</a:t>
            </a:r>
          </a:p>
          <a:p>
            <a:pPr lvl="0"/>
            <a:r>
              <a:rPr lang="en-US" dirty="0"/>
              <a:t>03 | TITLE OF SECTION GOES HERE</a:t>
            </a:r>
          </a:p>
          <a:p>
            <a:pPr lvl="0"/>
            <a:r>
              <a:rPr lang="en-US" dirty="0"/>
              <a:t>04 | TITLE OF SECTION GOES HERE</a:t>
            </a:r>
          </a:p>
          <a:p>
            <a:pPr lvl="0"/>
            <a:r>
              <a:rPr lang="en-US" dirty="0"/>
              <a:t>05 | TITLE OF SECTION GOES HERE</a:t>
            </a:r>
          </a:p>
          <a:p>
            <a:pPr lvl="0"/>
            <a:r>
              <a:rPr lang="en-US" dirty="0"/>
              <a:t>06 | TITLE OF SECTION GOES HERE</a:t>
            </a:r>
          </a:p>
        </p:txBody>
      </p:sp>
    </p:spTree>
    <p:extLst>
      <p:ext uri="{BB962C8B-B14F-4D97-AF65-F5344CB8AC3E}">
        <p14:creationId xmlns:p14="http://schemas.microsoft.com/office/powerpoint/2010/main" val="578860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Cisco VoIP Info Session/ TITLE OF PAGE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96392" y="2844613"/>
            <a:ext cx="7239000" cy="13285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ONLY A HEADLINE GOES ON THIS SLIDE</a:t>
            </a:r>
          </a:p>
        </p:txBody>
      </p:sp>
      <p:sp>
        <p:nvSpPr>
          <p:cNvPr id="6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812359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+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86875" y="3783982"/>
            <a:ext cx="6596057" cy="88961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magna,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nisi </a:t>
            </a:r>
            <a:r>
              <a:rPr lang="en-US" dirty="0" err="1"/>
              <a:t>gravida</a:t>
            </a:r>
            <a:r>
              <a:rPr lang="en-US" dirty="0"/>
              <a:t> vel. </a:t>
            </a:r>
            <a:r>
              <a:rPr lang="en-US" dirty="0" err="1"/>
              <a:t>Proin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 Lorem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magna,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nisi </a:t>
            </a:r>
            <a:r>
              <a:rPr lang="en-US" dirty="0" err="1"/>
              <a:t>gravida</a:t>
            </a:r>
            <a:r>
              <a:rPr lang="en-US" dirty="0"/>
              <a:t> vel. </a:t>
            </a:r>
          </a:p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/ TITLE OF PAGE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96392" y="2550123"/>
            <a:ext cx="7239000" cy="120777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HEADLINE GOES HERE </a:t>
            </a:r>
            <a:br>
              <a:rPr lang="en-US" dirty="0"/>
            </a:br>
            <a:r>
              <a:rPr lang="en-US" dirty="0"/>
              <a:t>ON THIS SLIDE</a:t>
            </a:r>
          </a:p>
        </p:txBody>
      </p:sp>
      <p:sp>
        <p:nvSpPr>
          <p:cNvPr id="7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177783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483" b="12483"/>
          <a:stretch/>
        </p:blipFill>
        <p:spPr>
          <a:xfrm>
            <a:off x="-12700" y="-12700"/>
            <a:ext cx="9156700" cy="6870700"/>
          </a:xfrm>
          <a:prstGeom prst="rect">
            <a:avLst/>
          </a:prstGeom>
        </p:spPr>
      </p:pic>
      <p:sp>
        <p:nvSpPr>
          <p:cNvPr id="16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2700"/>
            <a:ext cx="9144000" cy="6858000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9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THIS SLIDE IS FOR FULL BLEED PHOTOGRAPHY. CLICK THE ICON BEHIND THE HEADLINE OR DRAG+DROP A PHOTO TO ADD AN IMAGE.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96392" y="2550123"/>
            <a:ext cx="7239000" cy="120777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THE HEADLINE IS ON TOP OF THE IMAGE.</a:t>
            </a:r>
          </a:p>
        </p:txBody>
      </p:sp>
      <p:sp>
        <p:nvSpPr>
          <p:cNvPr id="8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1354324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16262-ADB6-45AA-B65E-4F7876F0E841}" type="datetimeFigureOut">
              <a:rPr lang="en-US" smtClean="0"/>
              <a:t>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9B40-5940-4F8A-A4CF-183B26910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3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/ AGENDA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810681" y="2167998"/>
            <a:ext cx="3317875" cy="2065336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01 | TITLE OF SECTION GOES HERE</a:t>
            </a:r>
          </a:p>
          <a:p>
            <a:pPr lvl="0"/>
            <a:r>
              <a:rPr lang="en-US" dirty="0"/>
              <a:t>02 | TITLE OF SECTION GOES HERE</a:t>
            </a:r>
          </a:p>
          <a:p>
            <a:pPr lvl="0"/>
            <a:r>
              <a:rPr lang="en-US" dirty="0"/>
              <a:t>03 | TITLE OF SECTION GOES HERE</a:t>
            </a:r>
          </a:p>
          <a:p>
            <a:pPr lvl="0"/>
            <a:r>
              <a:rPr lang="en-US" dirty="0"/>
              <a:t>04 | TITLE OF SECTION GOES HERE</a:t>
            </a:r>
          </a:p>
          <a:p>
            <a:pPr lvl="0"/>
            <a:r>
              <a:rPr lang="en-US" dirty="0"/>
              <a:t>05 | TITLE OF SECTION GOES HERE</a:t>
            </a:r>
          </a:p>
          <a:p>
            <a:pPr lvl="0"/>
            <a:r>
              <a:rPr lang="en-US" dirty="0"/>
              <a:t>06 | TITLE OF SECTION GOES HERE</a:t>
            </a:r>
          </a:p>
        </p:txBody>
      </p:sp>
    </p:spTree>
    <p:extLst>
      <p:ext uri="{BB962C8B-B14F-4D97-AF65-F5344CB8AC3E}">
        <p14:creationId xmlns:p14="http://schemas.microsoft.com/office/powerpoint/2010/main" val="64355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/ TITLE OF PAGE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96392" y="2844613"/>
            <a:ext cx="7239000" cy="13285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ONLY A HEADLINE GOES ON THIS SLIDE</a:t>
            </a:r>
          </a:p>
        </p:txBody>
      </p:sp>
      <p:sp>
        <p:nvSpPr>
          <p:cNvPr id="6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3114989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86875" y="3783982"/>
            <a:ext cx="6596057" cy="88961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magna,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nisi </a:t>
            </a:r>
            <a:r>
              <a:rPr lang="en-US" dirty="0" err="1"/>
              <a:t>gravida</a:t>
            </a:r>
            <a:r>
              <a:rPr lang="en-US" dirty="0"/>
              <a:t> vel. </a:t>
            </a:r>
            <a:r>
              <a:rPr lang="en-US" dirty="0" err="1"/>
              <a:t>Proin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 Lorem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magna,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nisi </a:t>
            </a:r>
            <a:r>
              <a:rPr lang="en-US" dirty="0" err="1"/>
              <a:t>gravida</a:t>
            </a:r>
            <a:r>
              <a:rPr lang="en-US" dirty="0"/>
              <a:t> vel. </a:t>
            </a:r>
          </a:p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/ TITLE OF PAGE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96392" y="2550123"/>
            <a:ext cx="7239000" cy="120777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HEADLINE GOES HERE </a:t>
            </a:r>
            <a:br>
              <a:rPr lang="en-US" dirty="0"/>
            </a:br>
            <a:r>
              <a:rPr lang="en-US" dirty="0"/>
              <a:t>ON THIS SLIDE</a:t>
            </a:r>
          </a:p>
        </p:txBody>
      </p:sp>
      <p:sp>
        <p:nvSpPr>
          <p:cNvPr id="7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3997092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HEADLINE +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71538" y="1765224"/>
            <a:ext cx="3243262" cy="3683000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724210" y="2963345"/>
            <a:ext cx="3394075" cy="208278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magna,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nisi </a:t>
            </a:r>
            <a:r>
              <a:rPr lang="en-US" dirty="0" err="1"/>
              <a:t>gravida</a:t>
            </a:r>
            <a:r>
              <a:rPr lang="en-US" dirty="0"/>
              <a:t> vel. </a:t>
            </a:r>
            <a:r>
              <a:rPr lang="en-US" dirty="0" err="1"/>
              <a:t>Proin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 Lorem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magna,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nisi </a:t>
            </a:r>
            <a:r>
              <a:rPr lang="en-US" dirty="0" err="1"/>
              <a:t>gravida</a:t>
            </a:r>
            <a:r>
              <a:rPr lang="en-US" dirty="0"/>
              <a:t> vel. </a:t>
            </a:r>
          </a:p>
          <a:p>
            <a:pPr lvl="0"/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/ TITLE OF PAGE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24399" y="2184281"/>
            <a:ext cx="3674533" cy="779064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HEADLINE GOES HERE ON THIS SLIDE</a:t>
            </a:r>
          </a:p>
        </p:txBody>
      </p:sp>
      <p:sp>
        <p:nvSpPr>
          <p:cNvPr id="8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333457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HEADLINE + COPY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/ TITLE OF PAGE</a:t>
            </a:r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5087938" y="1765224"/>
            <a:ext cx="3243262" cy="3683000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68149" y="2963345"/>
            <a:ext cx="3394075" cy="208278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magna,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nisi </a:t>
            </a:r>
            <a:r>
              <a:rPr lang="en-US" dirty="0" err="1"/>
              <a:t>gravida</a:t>
            </a:r>
            <a:r>
              <a:rPr lang="en-US" dirty="0"/>
              <a:t> vel. </a:t>
            </a:r>
            <a:r>
              <a:rPr lang="en-US" dirty="0" err="1"/>
              <a:t>Proin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 Lorem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magna,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nisi </a:t>
            </a:r>
            <a:r>
              <a:rPr lang="en-US" dirty="0" err="1"/>
              <a:t>gravida</a:t>
            </a:r>
            <a:r>
              <a:rPr lang="en-US" dirty="0"/>
              <a:t> vel. </a:t>
            </a:r>
          </a:p>
          <a:p>
            <a:pPr lvl="0"/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68338" y="2184281"/>
            <a:ext cx="3674533" cy="779064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HEADLINE GOES HERE ON THIS SLIDE</a:t>
            </a:r>
          </a:p>
        </p:txBody>
      </p:sp>
      <p:sp>
        <p:nvSpPr>
          <p:cNvPr id="10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2397657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HEADLINE + COPY/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63044" y="3640667"/>
            <a:ext cx="3679828" cy="1807558"/>
          </a:xfrm>
          <a:prstGeom prst="rect">
            <a:avLst/>
          </a:prstGeom>
        </p:spPr>
        <p:txBody>
          <a:bodyPr vert="horz"/>
          <a:lstStyle>
            <a:lvl1pPr marL="137160" indent="-2286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  <a:lvl2pPr marL="411480" indent="-228600">
              <a:lnSpc>
                <a:spcPct val="150000"/>
              </a:lnSpc>
              <a:spcBef>
                <a:spcPts val="600"/>
              </a:spcBef>
              <a:buFont typeface="+mj-lt"/>
              <a:buAutoNum type="alphaUcPeriod"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2pPr>
            <a:lvl3pPr marL="640080" indent="-182880">
              <a:lnSpc>
                <a:spcPct val="150000"/>
              </a:lnSpc>
              <a:spcBef>
                <a:spcPts val="600"/>
              </a:spcBef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3pPr>
            <a:lvl4pPr marL="914400" indent="-182880">
              <a:lnSpc>
                <a:spcPct val="150000"/>
              </a:lnSpc>
              <a:spcBef>
                <a:spcPts val="600"/>
              </a:spcBef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4pPr>
            <a:lvl5pPr marL="1097280" indent="-182880">
              <a:lnSpc>
                <a:spcPct val="150000"/>
              </a:lnSpc>
              <a:spcBef>
                <a:spcPts val="600"/>
              </a:spcBef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/ TITLE OF PAGE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68338" y="2184281"/>
            <a:ext cx="3674533" cy="779064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HEADLINE GOES HERE ON THIS SLIDE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68338" y="2963345"/>
            <a:ext cx="3674533" cy="66038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5087938" y="1765224"/>
            <a:ext cx="3243262" cy="3683000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  <p:sp>
        <p:nvSpPr>
          <p:cNvPr id="11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844789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MOSAIC +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68338" y="2963345"/>
            <a:ext cx="3394075" cy="2785522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None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magna,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nisi </a:t>
            </a:r>
            <a:r>
              <a:rPr lang="en-US" dirty="0" err="1"/>
              <a:t>gravida</a:t>
            </a:r>
            <a:r>
              <a:rPr lang="en-US" dirty="0"/>
              <a:t> vel. </a:t>
            </a:r>
            <a:r>
              <a:rPr lang="en-US" dirty="0" err="1"/>
              <a:t>Proin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 Lorem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magna,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nisi </a:t>
            </a:r>
            <a:r>
              <a:rPr lang="en-US" dirty="0" err="1"/>
              <a:t>gravida</a:t>
            </a:r>
            <a:r>
              <a:rPr lang="en-US" dirty="0"/>
              <a:t> vel. </a:t>
            </a:r>
          </a:p>
          <a:p>
            <a:pPr lvl="0"/>
            <a:endParaRPr lang="en-US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/ TITLE OF PAGE</a:t>
            </a:r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5546003" y="1638765"/>
            <a:ext cx="2785533" cy="1726660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648202" y="3514319"/>
            <a:ext cx="1752600" cy="2539348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6578938" y="3514319"/>
            <a:ext cx="1752600" cy="1328614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68338" y="2184281"/>
            <a:ext cx="3674533" cy="779064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HEADLINE GOES HERE ON THIS SLIDE</a:t>
            </a:r>
          </a:p>
        </p:txBody>
      </p:sp>
      <p:sp>
        <p:nvSpPr>
          <p:cNvPr id="12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18771776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IMAGE +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7934" y="219077"/>
            <a:ext cx="4757729" cy="33813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spcBef>
                <a:spcPts val="0"/>
              </a:spcBef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/ TITLE OF PAGE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757766" y="829627"/>
            <a:ext cx="5952595" cy="1016106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HEADLINE GOES HERE ON THIS SLIDE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876301" y="1845733"/>
            <a:ext cx="7455236" cy="4068698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endParaRPr lang="en-US" dirty="0"/>
          </a:p>
        </p:txBody>
      </p:sp>
      <p:sp>
        <p:nvSpPr>
          <p:cNvPr id="7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2509665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483" b="12483"/>
          <a:stretch/>
        </p:blipFill>
        <p:spPr>
          <a:xfrm>
            <a:off x="-12700" y="-12700"/>
            <a:ext cx="9156700" cy="6870700"/>
          </a:xfrm>
          <a:prstGeom prst="rect">
            <a:avLst/>
          </a:prstGeom>
        </p:spPr>
      </p:pic>
      <p:sp>
        <p:nvSpPr>
          <p:cNvPr id="16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2700"/>
            <a:ext cx="9144000" cy="6858000"/>
          </a:xfrm>
          <a:prstGeom prst="rect">
            <a:avLst/>
          </a:prstGeom>
        </p:spPr>
        <p:txBody>
          <a:bodyPr vert="horz" anchor="b" anchorCtr="1"/>
          <a:lstStyle>
            <a:lvl1pPr marL="0" indent="0">
              <a:spcBef>
                <a:spcPts val="0"/>
              </a:spcBef>
              <a:buFontTx/>
              <a:buNone/>
              <a:defRPr sz="900" baseline="0">
                <a:solidFill>
                  <a:schemeClr val="bg1"/>
                </a:solidFill>
                <a:latin typeface="Avenir Medium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THIS SLIDE IS FOR FULL BLEED PHOTOGRAPHY. CLICK THE ICON BEHIND THE HEADLINE OR DRAG+DROP A PHOTO TO ADD AN IMAGE.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96392" y="2550123"/>
            <a:ext cx="7239000" cy="120777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THE HEADLINE IS ON TOP OF THE IMAGE.</a:t>
            </a:r>
          </a:p>
        </p:txBody>
      </p:sp>
      <p:sp>
        <p:nvSpPr>
          <p:cNvPr id="8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2970068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86884" y="2738857"/>
            <a:ext cx="7332649" cy="1227667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GOES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83211" y="2492781"/>
            <a:ext cx="5445125" cy="23759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UNIVERSITY OF WISCONSIN–MADISON</a:t>
            </a: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876348" y="4614114"/>
            <a:ext cx="2133600" cy="20341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b="0" i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May 3 &amp; 8, 2017</a:t>
            </a:r>
          </a:p>
        </p:txBody>
      </p:sp>
      <p:pic>
        <p:nvPicPr>
          <p:cNvPr id="7" name="Picture 6" descr="WISC_GEOMETRIC PATTERN_bottom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9200"/>
            <a:ext cx="9144000" cy="1828800"/>
          </a:xfrm>
          <a:prstGeom prst="rect">
            <a:avLst/>
          </a:prstGeom>
        </p:spPr>
      </p:pic>
      <p:pic>
        <p:nvPicPr>
          <p:cNvPr id="12" name="Picture 11" descr="uwlogo_web_sm_ctr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199" y="1433964"/>
            <a:ext cx="545068" cy="8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301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(BAS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2082802" y="2760139"/>
            <a:ext cx="4960938" cy="931862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lnSpc>
                <a:spcPct val="100000"/>
              </a:lnSpc>
              <a:buNone/>
              <a:defRPr sz="28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-778933" y="14054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907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86884" y="2738857"/>
            <a:ext cx="7332649" cy="122766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THANK YOU.</a:t>
            </a: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876348" y="3940905"/>
            <a:ext cx="2133600" cy="446675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b="0" i="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March 3, 2016</a:t>
            </a:r>
          </a:p>
        </p:txBody>
      </p:sp>
      <p:pic>
        <p:nvPicPr>
          <p:cNvPr id="4" name="Picture 3" descr="WISC_GEOMETRIC PATTERN.jpg"/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54581"/>
            <a:ext cx="9144000" cy="203419"/>
          </a:xfrm>
          <a:prstGeom prst="rect">
            <a:avLst/>
          </a:prstGeom>
        </p:spPr>
      </p:pic>
      <p:pic>
        <p:nvPicPr>
          <p:cNvPr id="10" name="Picture 9" descr="uwlogo_web_sm_ctr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744" y="1967385"/>
            <a:ext cx="545068" cy="8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5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BAS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2082802" y="2760139"/>
            <a:ext cx="4960938" cy="931862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lnSpc>
                <a:spcPct val="100000"/>
              </a:lnSpc>
              <a:buNone/>
              <a:defRPr sz="28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" name="object 4"/>
          <p:cNvSpPr txBox="1"/>
          <p:nvPr userDrawn="1"/>
        </p:nvSpPr>
        <p:spPr>
          <a:xfrm>
            <a:off x="2260936" y="6196447"/>
            <a:ext cx="6375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9" marR="5080" algn="r">
              <a:tabLst>
                <a:tab pos="2042690" algn="l"/>
                <a:tab pos="2184289" algn="l"/>
                <a:tab pos="3244684" algn="l"/>
              </a:tabLst>
            </a:pPr>
            <a:fld id="{0E1F2C87-DDC6-BA46-97E3-8B17805E8865}" type="slidenum"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Black"/>
              </a:rPr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venir Medium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34628826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86884" y="2738857"/>
            <a:ext cx="7332649" cy="1227667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OF PRESENTATION GOES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83211" y="2492781"/>
            <a:ext cx="5445125" cy="23759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2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UNIVERSITY OF WISCONSIN–MADISON</a:t>
            </a: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876348" y="4614114"/>
            <a:ext cx="2133600" cy="20341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b="0" i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March 3, 2016</a:t>
            </a:r>
          </a:p>
        </p:txBody>
      </p:sp>
      <p:pic>
        <p:nvPicPr>
          <p:cNvPr id="7" name="Picture 6" descr="WISC_GEOMETRIC PATTERN_bottom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9200"/>
            <a:ext cx="9144000" cy="1828800"/>
          </a:xfrm>
          <a:prstGeom prst="rect">
            <a:avLst/>
          </a:prstGeom>
        </p:spPr>
      </p:pic>
      <p:pic>
        <p:nvPicPr>
          <p:cNvPr id="12" name="Picture 11" descr="uwlogo_web_sm_ctr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199" y="1433964"/>
            <a:ext cx="545068" cy="8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9665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86884" y="2738857"/>
            <a:ext cx="7332649" cy="122766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THANK YOU.</a:t>
            </a: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876348" y="3940905"/>
            <a:ext cx="2133600" cy="446675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b="0" i="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March 3, 2016</a:t>
            </a:r>
          </a:p>
        </p:txBody>
      </p:sp>
      <p:pic>
        <p:nvPicPr>
          <p:cNvPr id="4" name="Picture 3" descr="WISC_GEOMETRIC PATTERN.jpg"/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54581"/>
            <a:ext cx="9144000" cy="203419"/>
          </a:xfrm>
          <a:prstGeom prst="rect">
            <a:avLst/>
          </a:prstGeom>
        </p:spPr>
      </p:pic>
      <p:pic>
        <p:nvPicPr>
          <p:cNvPr id="10" name="Picture 9" descr="uwlogo_web_sm_ctr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744" y="1967385"/>
            <a:ext cx="545068" cy="8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4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4" Type="http://schemas.openxmlformats.org/officeDocument/2006/relationships/image" Target="../media/image6.jpeg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theme" Target="../theme/theme3.xml"/><Relationship Id="rId5" Type="http://schemas.openxmlformats.org/officeDocument/2006/relationships/image" Target="../media/image1.emf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1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483" b="12483"/>
          <a:stretch/>
        </p:blipFill>
        <p:spPr>
          <a:xfrm>
            <a:off x="-12700" y="-12700"/>
            <a:ext cx="9156700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13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49" r:id="rId2"/>
    <p:sldLayoutId id="2147483673" r:id="rId3"/>
    <p:sldLayoutId id="2147483675" r:id="rId4"/>
    <p:sldLayoutId id="2147483681" r:id="rId5"/>
    <p:sldLayoutId id="2147483682" r:id="rId6"/>
    <p:sldLayoutId id="2147483683" r:id="rId7"/>
    <p:sldLayoutId id="2147483689" r:id="rId8"/>
    <p:sldLayoutId id="2147483690" r:id="rId9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ISC_GEOMETRIC PATTERN.jpg"/>
          <p:cNvPicPr>
            <a:picLocks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54581"/>
            <a:ext cx="9144000" cy="20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68" r:id="rId9"/>
    <p:sldLayoutId id="2147483678" r:id="rId10"/>
    <p:sldLayoutId id="2147483679" r:id="rId11"/>
    <p:sldLayoutId id="2147483680" r:id="rId12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5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483" b="12483"/>
          <a:stretch/>
        </p:blipFill>
        <p:spPr>
          <a:xfrm>
            <a:off x="-12700" y="-12700"/>
            <a:ext cx="9156700" cy="687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984251" y="2940051"/>
            <a:ext cx="2908302" cy="965200"/>
          </a:xfrm>
          <a:prstGeom prst="triangle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207249" y="2940051"/>
            <a:ext cx="2908302" cy="965200"/>
          </a:xfrm>
          <a:prstGeom prst="triangle">
            <a:avLst/>
          </a:prstGeom>
        </p:spPr>
      </p:pic>
    </p:spTree>
    <p:extLst>
      <p:ext uri="{BB962C8B-B14F-4D97-AF65-F5344CB8AC3E}">
        <p14:creationId xmlns:p14="http://schemas.microsoft.com/office/powerpoint/2010/main" val="422547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6" r:id="rId2"/>
    <p:sldLayoutId id="2147483677" r:id="rId3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hyperlink" Target="https://voip.it.wisc.edu/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jpeg"/><Relationship Id="rId3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hyperlink" Target="https://kb.wisc.edu/page.php?id=17344#WPMSettings" TargetMode="External"/><Relationship Id="rId5" Type="http://schemas.openxmlformats.org/officeDocument/2006/relationships/hyperlink" Target="https://kb.wisc.edu/page.php?id=72618" TargetMode="External"/><Relationship Id="rId6" Type="http://schemas.openxmlformats.org/officeDocument/2006/relationships/hyperlink" Target="https://kb.wisc.edu/helpdesk/page.php?id=72533" TargetMode="External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kb.wisc.edu/page.php?id=72125" TargetMode="External"/><Relationship Id="rId4" Type="http://schemas.openxmlformats.org/officeDocument/2006/relationships/hyperlink" Target="http://go.wisc.edu/3zy038" TargetMode="External"/><Relationship Id="rId5" Type="http://schemas.openxmlformats.org/officeDocument/2006/relationships/hyperlink" Target="https://kb.wisc.edu/" TargetMode="External"/><Relationship Id="rId6" Type="http://schemas.openxmlformats.org/officeDocument/2006/relationships/hyperlink" Target="https://voip.it.wisc.edu/" TargetMode="External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786884" y="2738857"/>
            <a:ext cx="8128520" cy="1227667"/>
          </a:xfrm>
        </p:spPr>
        <p:txBody>
          <a:bodyPr/>
          <a:lstStyle/>
          <a:p>
            <a:r>
              <a:rPr lang="en-US" sz="3200" dirty="0"/>
              <a:t>Voice Over Internet Protocol (VoIP) </a:t>
            </a:r>
          </a:p>
          <a:p>
            <a:r>
              <a:rPr lang="en-US" sz="3200" dirty="0"/>
              <a:t>Info Session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UNIVERSITY OF WISCONSIN–MADISON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3211" y="4582160"/>
            <a:ext cx="1065909" cy="24384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5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03036" y="850372"/>
            <a:ext cx="6142569" cy="3327927"/>
          </a:xfrm>
        </p:spPr>
        <p:txBody>
          <a:bodyPr/>
          <a:lstStyle/>
          <a:p>
            <a:r>
              <a:rPr lang="en-US" sz="2000" dirty="0"/>
              <a:t>01 | </a:t>
            </a:r>
            <a:r>
              <a:rPr lang="en-US" sz="2000" dirty="0" smtClean="0"/>
              <a:t>Introductions </a:t>
            </a:r>
            <a:endParaRPr lang="en-US" sz="2000" dirty="0"/>
          </a:p>
          <a:p>
            <a:r>
              <a:rPr lang="en-US" sz="2000" dirty="0"/>
              <a:t>02 | VoIP Project Background </a:t>
            </a:r>
          </a:p>
          <a:p>
            <a:r>
              <a:rPr lang="en-US" sz="2000" dirty="0"/>
              <a:t>03 | What, Why, </a:t>
            </a:r>
            <a:r>
              <a:rPr lang="en-US" sz="2000" dirty="0" smtClean="0"/>
              <a:t>and When</a:t>
            </a:r>
          </a:p>
          <a:p>
            <a:r>
              <a:rPr lang="en-US" sz="2000" dirty="0" smtClean="0"/>
              <a:t>04 | Hardware (Hard) choices</a:t>
            </a:r>
          </a:p>
          <a:p>
            <a:r>
              <a:rPr lang="en-US" sz="2000" dirty="0" smtClean="0"/>
              <a:t>05 | Software (Soft)</a:t>
            </a:r>
            <a:endParaRPr lang="en-US" sz="2000" dirty="0"/>
          </a:p>
          <a:p>
            <a:r>
              <a:rPr lang="en-US" sz="2000" dirty="0" smtClean="0"/>
              <a:t>06 </a:t>
            </a:r>
            <a:r>
              <a:rPr lang="en-US" sz="2000" dirty="0"/>
              <a:t>| Key </a:t>
            </a:r>
            <a:r>
              <a:rPr lang="en-US" sz="2000" dirty="0" smtClean="0"/>
              <a:t>Changes</a:t>
            </a:r>
          </a:p>
          <a:p>
            <a:r>
              <a:rPr lang="en-US" sz="2000" dirty="0" smtClean="0"/>
              <a:t>07 | Transition Process</a:t>
            </a:r>
            <a:endParaRPr lang="en-US" sz="2000" dirty="0"/>
          </a:p>
          <a:p>
            <a:r>
              <a:rPr lang="en-US" sz="2000" dirty="0" smtClean="0"/>
              <a:t>08 </a:t>
            </a:r>
            <a:r>
              <a:rPr lang="en-US" sz="2000" dirty="0"/>
              <a:t>| When Cisco VoIP Goes Live</a:t>
            </a:r>
          </a:p>
          <a:p>
            <a:r>
              <a:rPr lang="en-US" sz="2000" dirty="0" smtClean="0"/>
              <a:t>09 </a:t>
            </a:r>
            <a:r>
              <a:rPr lang="en-US" sz="2000" dirty="0"/>
              <a:t>| Resources and Documentation</a:t>
            </a:r>
          </a:p>
          <a:p>
            <a:r>
              <a:rPr lang="en-US" sz="2000" dirty="0" smtClean="0"/>
              <a:t>10 </a:t>
            </a:r>
            <a:r>
              <a:rPr lang="en-US" sz="2000" dirty="0"/>
              <a:t>| </a:t>
            </a:r>
            <a:r>
              <a:rPr lang="en-US" sz="2000" dirty="0" smtClean="0"/>
              <a:t>Questions</a:t>
            </a:r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48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40784" y="1010344"/>
            <a:ext cx="7239000" cy="9271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Introductions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0784" y="1772794"/>
            <a:ext cx="82221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Ken Fanta, </a:t>
            </a:r>
            <a:r>
              <a:rPr lang="en-US" dirty="0"/>
              <a:t>Project </a:t>
            </a:r>
            <a:r>
              <a:rPr lang="en-US" dirty="0" smtClean="0"/>
              <a:t>Manager for SMPH and IS Director Dept. of Orthopedics and Rehabilitation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Manda Johnson, Service Delivery Lead, </a:t>
            </a:r>
            <a:r>
              <a:rPr lang="en-US" dirty="0" err="1"/>
              <a:t>DoIT</a:t>
            </a:r>
            <a:r>
              <a:rPr lang="en-US" dirty="0"/>
              <a:t> </a:t>
            </a:r>
            <a:r>
              <a:rPr lang="en-US" dirty="0" smtClean="0"/>
              <a:t>Network Applications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75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11" y="652464"/>
            <a:ext cx="8157663" cy="5152381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29112" y="5991225"/>
            <a:ext cx="6366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VoIP website:   </a:t>
            </a:r>
            <a:r>
              <a:rPr lang="en-US" sz="2000" dirty="0">
                <a:latin typeface="Adobe Caslon Pro" panose="0205050205050A020403" pitchFamily="18" charset="0"/>
                <a:hlinkClick r:id="rId4"/>
              </a:rPr>
              <a:t>https://voip.it.wisc.edu/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122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97934" y="4267834"/>
            <a:ext cx="7371428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Campus leadership has chosen Cisco VoIP technology and CDW as its reseller and integrator.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7934" y="2898294"/>
            <a:ext cx="7371428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Departments will have choice of replacing existing telephone with Cisco VoIP hard phone and/or using a “soft client” as an application on your computer with a headset.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7934" y="705149"/>
            <a:ext cx="992716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What?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7934" y="1251755"/>
            <a:ext cx="7371428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Voice over Internet Protocol (VoIP) uses a combination of the campus network, the global internet system, and traditional telephone company access to the Public Switched Telephone Network (PSTN) to place and receive local and long distance calls.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7934" y="5360375"/>
            <a:ext cx="737142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Campus Leadership has chosen to implement Cisco Unified Communications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61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1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478489" y="1253194"/>
            <a:ext cx="7371428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original State of Wisconsin contract for AT&amp;T Centrex (analog and ISDN, Integrated Services Digital Network) telephone service has ended. The contract extension includes price increases intended to motivate State agencies to move to new technology.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7934" y="705149"/>
            <a:ext cx="992716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Why?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642" y="3281266"/>
            <a:ext cx="2458478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b="1" smtClean="0"/>
              <a:t>When will we finish?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8489" y="3859272"/>
            <a:ext cx="737142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 plan is for the whole campus to be converted by June of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30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486" y="1765224"/>
            <a:ext cx="6094701" cy="530352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2565330"/>
            <a:ext cx="3394075" cy="2082788"/>
          </a:xfrm>
        </p:spPr>
        <p:txBody>
          <a:bodyPr/>
          <a:lstStyle/>
          <a:p>
            <a:r>
              <a:rPr lang="en-US" dirty="0" smtClean="0"/>
              <a:t>Cost: Free or $116</a:t>
            </a:r>
          </a:p>
          <a:p>
            <a:r>
              <a:rPr lang="en-US" dirty="0" smtClean="0"/>
              <a:t>Display is White </a:t>
            </a:r>
            <a:r>
              <a:rPr lang="en-US" dirty="0" err="1" smtClean="0"/>
              <a:t>backlite</a:t>
            </a:r>
            <a:r>
              <a:rPr lang="en-US" dirty="0" smtClean="0"/>
              <a:t>, greyscale</a:t>
            </a:r>
          </a:p>
          <a:p>
            <a:r>
              <a:rPr lang="en-US" dirty="0" smtClean="0"/>
              <a:t>Tri-color LED on line keys</a:t>
            </a:r>
          </a:p>
          <a:p>
            <a:r>
              <a:rPr lang="en-US" dirty="0" smtClean="0"/>
              <a:t>Up to 4 phone numbers (lines) displayed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1765224"/>
            <a:ext cx="3674533" cy="779064"/>
          </a:xfrm>
        </p:spPr>
        <p:txBody>
          <a:bodyPr/>
          <a:lstStyle/>
          <a:p>
            <a:r>
              <a:rPr lang="en-US" dirty="0" smtClean="0"/>
              <a:t>Cisco Phone 7841</a:t>
            </a:r>
          </a:p>
          <a:p>
            <a:r>
              <a:rPr lang="en-US" sz="1600" dirty="0" smtClean="0"/>
              <a:t>Hard phone option 1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4813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168" y="251592"/>
            <a:ext cx="5364480" cy="402336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1090103"/>
            <a:ext cx="3394075" cy="2230541"/>
          </a:xfrm>
        </p:spPr>
        <p:txBody>
          <a:bodyPr/>
          <a:lstStyle/>
          <a:p>
            <a:r>
              <a:rPr lang="en-US" dirty="0" smtClean="0"/>
              <a:t>Cost: $89 or $205</a:t>
            </a:r>
          </a:p>
          <a:p>
            <a:r>
              <a:rPr lang="en-US" dirty="0" smtClean="0"/>
              <a:t>Display is 5” 24 bit color 800x480</a:t>
            </a:r>
          </a:p>
          <a:p>
            <a:r>
              <a:rPr lang="en-US" dirty="0" smtClean="0"/>
              <a:t>Tri-color LED on line keys</a:t>
            </a:r>
          </a:p>
          <a:p>
            <a:r>
              <a:rPr lang="en-US" dirty="0" smtClean="0"/>
              <a:t>Up to 10 phone numbers (lines) displayed</a:t>
            </a:r>
          </a:p>
          <a:p>
            <a:r>
              <a:rPr lang="en-US" dirty="0" smtClean="0"/>
              <a:t>Side USB port for wired or wireless headsets</a:t>
            </a:r>
          </a:p>
          <a:p>
            <a:r>
              <a:rPr lang="en-US" dirty="0" smtClean="0"/>
              <a:t>Bluetooth 3.0</a:t>
            </a:r>
          </a:p>
          <a:p>
            <a:r>
              <a:rPr lang="en-US" dirty="0" smtClean="0"/>
              <a:t>RJ-9 analog headset jack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249128"/>
            <a:ext cx="3674533" cy="779064"/>
          </a:xfrm>
        </p:spPr>
        <p:txBody>
          <a:bodyPr/>
          <a:lstStyle/>
          <a:p>
            <a:r>
              <a:rPr lang="en-US" dirty="0" smtClean="0"/>
              <a:t>Cisco Phone 8851</a:t>
            </a:r>
          </a:p>
          <a:p>
            <a:r>
              <a:rPr lang="en-US" sz="1600" dirty="0" smtClean="0"/>
              <a:t>Hard phone option 2</a:t>
            </a:r>
          </a:p>
        </p:txBody>
      </p:sp>
      <p:pic>
        <p:nvPicPr>
          <p:cNvPr id="7" name="Picture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952" y="3592200"/>
            <a:ext cx="3568217" cy="3017520"/>
          </a:xfrm>
          <a:prstGeom prst="rect">
            <a:avLst/>
          </a:prstGeom>
        </p:spPr>
      </p:pic>
      <p:sp>
        <p:nvSpPr>
          <p:cNvPr id="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09" y="3592200"/>
            <a:ext cx="3674533" cy="779064"/>
          </a:xfrm>
        </p:spPr>
        <p:txBody>
          <a:bodyPr/>
          <a:lstStyle/>
          <a:p>
            <a:r>
              <a:rPr lang="en-US" dirty="0" smtClean="0"/>
              <a:t>Cisco Phone 8800 Exp.</a:t>
            </a:r>
          </a:p>
          <a:p>
            <a:r>
              <a:rPr lang="en-US" sz="1600" dirty="0" smtClean="0"/>
              <a:t>Hard phone option 2 expansion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4211947"/>
            <a:ext cx="3394075" cy="2230541"/>
          </a:xfrm>
        </p:spPr>
        <p:txBody>
          <a:bodyPr/>
          <a:lstStyle/>
          <a:p>
            <a:r>
              <a:rPr lang="en-US" dirty="0" smtClean="0"/>
              <a:t>Cost: $156</a:t>
            </a:r>
          </a:p>
          <a:p>
            <a:r>
              <a:rPr lang="en-US" dirty="0" smtClean="0"/>
              <a:t>Color LCD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Tri-color LED on line keys (green steady - in use, red steady </a:t>
            </a:r>
            <a:r>
              <a:rPr lang="mr-IN" dirty="0" smtClean="0"/>
              <a:t>–</a:t>
            </a:r>
            <a:r>
              <a:rPr lang="en-US" dirty="0" smtClean="0"/>
              <a:t> in use by shared line, amber flashing </a:t>
            </a:r>
            <a:r>
              <a:rPr lang="mr-IN" dirty="0" smtClean="0"/>
              <a:t>–</a:t>
            </a:r>
            <a:r>
              <a:rPr lang="en-US" dirty="0" smtClean="0"/>
              <a:t> line ringing</a:t>
            </a:r>
          </a:p>
          <a:p>
            <a:r>
              <a:rPr lang="en-US" dirty="0" smtClean="0"/>
              <a:t>Works only with Cisco 8851 Phone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Adds 18 additional keys plus a second page for a total of 36 additional keys to assign phone numbers or dialing shortcuts to.</a:t>
            </a:r>
          </a:p>
          <a:p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5133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uiExpand="1" build="p"/>
      <p:bldP spid="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41" y="2019562"/>
            <a:ext cx="5486400" cy="41148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2798626"/>
            <a:ext cx="3394075" cy="2230541"/>
          </a:xfrm>
        </p:spPr>
        <p:txBody>
          <a:bodyPr/>
          <a:lstStyle/>
          <a:p>
            <a:r>
              <a:rPr lang="en-US" dirty="0" smtClean="0"/>
              <a:t>Cost: Free or $27</a:t>
            </a:r>
          </a:p>
          <a:p>
            <a:r>
              <a:rPr lang="en-US" dirty="0" smtClean="0"/>
              <a:t>Designed for light to medium use</a:t>
            </a:r>
          </a:p>
          <a:p>
            <a:r>
              <a:rPr lang="en-US" dirty="0" smtClean="0"/>
              <a:t>PC via USB cable</a:t>
            </a:r>
          </a:p>
          <a:p>
            <a:r>
              <a:rPr lang="en-US" dirty="0" smtClean="0"/>
              <a:t>IP phone via USB cable</a:t>
            </a:r>
          </a:p>
          <a:p>
            <a:r>
              <a:rPr lang="en-US" dirty="0" smtClean="0"/>
              <a:t>Suitable for quiet environments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2019562"/>
            <a:ext cx="3674533" cy="779064"/>
          </a:xfrm>
        </p:spPr>
        <p:txBody>
          <a:bodyPr/>
          <a:lstStyle/>
          <a:p>
            <a:r>
              <a:rPr lang="en-US" dirty="0" smtClean="0"/>
              <a:t>Jabra UC 550 Mono</a:t>
            </a:r>
          </a:p>
          <a:p>
            <a:r>
              <a:rPr lang="en-US" sz="1600" dirty="0" smtClean="0"/>
              <a:t>Soft phone option 1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70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320" y="2019562"/>
            <a:ext cx="5486400" cy="41148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2798626"/>
            <a:ext cx="3394075" cy="2230541"/>
          </a:xfrm>
        </p:spPr>
        <p:txBody>
          <a:bodyPr/>
          <a:lstStyle/>
          <a:p>
            <a:r>
              <a:rPr lang="en-US" dirty="0" smtClean="0"/>
              <a:t>Cost: Free or $32</a:t>
            </a:r>
          </a:p>
          <a:p>
            <a:r>
              <a:rPr lang="en-US" dirty="0" smtClean="0"/>
              <a:t>Designed for light to medium use</a:t>
            </a:r>
          </a:p>
          <a:p>
            <a:r>
              <a:rPr lang="en-US" dirty="0" smtClean="0"/>
              <a:t>PC via USB cable</a:t>
            </a:r>
          </a:p>
          <a:p>
            <a:r>
              <a:rPr lang="en-US" dirty="0" smtClean="0"/>
              <a:t>IP phone via USB cable</a:t>
            </a:r>
          </a:p>
          <a:p>
            <a:r>
              <a:rPr lang="en-US" dirty="0" smtClean="0"/>
              <a:t>Suitable for nosier environments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2019562"/>
            <a:ext cx="3674533" cy="779064"/>
          </a:xfrm>
        </p:spPr>
        <p:txBody>
          <a:bodyPr/>
          <a:lstStyle/>
          <a:p>
            <a:r>
              <a:rPr lang="en-US" dirty="0" smtClean="0"/>
              <a:t>Jabra UC 550 Duo</a:t>
            </a:r>
          </a:p>
          <a:p>
            <a:r>
              <a:rPr lang="en-US" sz="1600" dirty="0" smtClean="0"/>
              <a:t>Soft phone option 2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78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320" y="2019562"/>
            <a:ext cx="5486400" cy="41148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2798626"/>
            <a:ext cx="3394075" cy="2805158"/>
          </a:xfrm>
        </p:spPr>
        <p:txBody>
          <a:bodyPr/>
          <a:lstStyle/>
          <a:p>
            <a:r>
              <a:rPr lang="en-US" dirty="0" smtClean="0"/>
              <a:t>Cost: Free or $115</a:t>
            </a:r>
          </a:p>
          <a:p>
            <a:r>
              <a:rPr lang="en-US" dirty="0" smtClean="0"/>
              <a:t>Designed for music for voice</a:t>
            </a:r>
          </a:p>
          <a:p>
            <a:r>
              <a:rPr lang="en-US" dirty="0" smtClean="0"/>
              <a:t>100 feet wireless range</a:t>
            </a:r>
          </a:p>
          <a:p>
            <a:r>
              <a:rPr lang="en-US" dirty="0" smtClean="0"/>
              <a:t>10 hours talk time</a:t>
            </a:r>
          </a:p>
          <a:p>
            <a:r>
              <a:rPr lang="en-US" dirty="0" smtClean="0"/>
              <a:t>Tap to connect</a:t>
            </a:r>
          </a:p>
          <a:p>
            <a:r>
              <a:rPr lang="en-US" dirty="0" smtClean="0"/>
              <a:t>Passive noise cancellation</a:t>
            </a:r>
          </a:p>
          <a:p>
            <a:r>
              <a:rPr lang="en-US" dirty="0" smtClean="0"/>
              <a:t>Busy light</a:t>
            </a:r>
          </a:p>
          <a:p>
            <a:r>
              <a:rPr lang="en-US" dirty="0" smtClean="0"/>
              <a:t>USB cable to connect to PC or for Charging</a:t>
            </a:r>
          </a:p>
          <a:p>
            <a:r>
              <a:rPr lang="en-US" dirty="0" smtClean="0"/>
              <a:t>Use the Jabra Link 360 Dongle for wireless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2019562"/>
            <a:ext cx="3674533" cy="779064"/>
          </a:xfrm>
        </p:spPr>
        <p:txBody>
          <a:bodyPr/>
          <a:lstStyle/>
          <a:p>
            <a:r>
              <a:rPr lang="en-US" dirty="0" smtClean="0"/>
              <a:t>Jabra Evolve 65 Mono</a:t>
            </a:r>
          </a:p>
          <a:p>
            <a:r>
              <a:rPr lang="en-US" sz="1600" dirty="0" smtClean="0"/>
              <a:t>Soft phone option 3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095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320" y="2015771"/>
            <a:ext cx="5486400" cy="41148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2798626"/>
            <a:ext cx="3394075" cy="2805158"/>
          </a:xfrm>
        </p:spPr>
        <p:txBody>
          <a:bodyPr/>
          <a:lstStyle/>
          <a:p>
            <a:r>
              <a:rPr lang="en-US" dirty="0" smtClean="0"/>
              <a:t>Cost: Free or $129</a:t>
            </a:r>
          </a:p>
          <a:p>
            <a:r>
              <a:rPr lang="en-US" dirty="0" smtClean="0"/>
              <a:t>Designed for music for voice</a:t>
            </a:r>
          </a:p>
          <a:p>
            <a:r>
              <a:rPr lang="en-US" dirty="0" smtClean="0"/>
              <a:t>100 feet wireless range</a:t>
            </a:r>
          </a:p>
          <a:p>
            <a:r>
              <a:rPr lang="en-US" dirty="0" smtClean="0"/>
              <a:t>10 hours talk time</a:t>
            </a:r>
          </a:p>
          <a:p>
            <a:r>
              <a:rPr lang="en-US" dirty="0" smtClean="0"/>
              <a:t>Tap to connect</a:t>
            </a:r>
          </a:p>
          <a:p>
            <a:r>
              <a:rPr lang="en-US" dirty="0" smtClean="0"/>
              <a:t>Passive noise cancellation</a:t>
            </a:r>
          </a:p>
          <a:p>
            <a:r>
              <a:rPr lang="en-US" dirty="0" smtClean="0"/>
              <a:t>Busy light</a:t>
            </a:r>
          </a:p>
          <a:p>
            <a:r>
              <a:rPr lang="en-US" dirty="0" smtClean="0"/>
              <a:t>USB cable to connect to PC or for Charging</a:t>
            </a:r>
          </a:p>
          <a:p>
            <a:r>
              <a:rPr lang="en-US" dirty="0" smtClean="0"/>
              <a:t>Use the Jabra Link 360 Dongle for wireless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2015771"/>
            <a:ext cx="3674533" cy="779064"/>
          </a:xfrm>
        </p:spPr>
        <p:txBody>
          <a:bodyPr/>
          <a:lstStyle/>
          <a:p>
            <a:r>
              <a:rPr lang="en-US" dirty="0" smtClean="0"/>
              <a:t>Jabra Evolve 65 Duo</a:t>
            </a:r>
          </a:p>
          <a:p>
            <a:r>
              <a:rPr lang="en-US" sz="1600" dirty="0" smtClean="0"/>
              <a:t>Soft phone option 4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698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320" y="2015771"/>
            <a:ext cx="5486400" cy="41148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2798626"/>
            <a:ext cx="3394075" cy="2805158"/>
          </a:xfrm>
        </p:spPr>
        <p:txBody>
          <a:bodyPr/>
          <a:lstStyle/>
          <a:p>
            <a:r>
              <a:rPr lang="en-US" dirty="0" smtClean="0"/>
              <a:t>Cost: Free or $115</a:t>
            </a:r>
          </a:p>
          <a:p>
            <a:r>
              <a:rPr lang="en-US" dirty="0" smtClean="0"/>
              <a:t>Designed for voice</a:t>
            </a:r>
          </a:p>
          <a:p>
            <a:r>
              <a:rPr lang="en-US" dirty="0" smtClean="0"/>
              <a:t>120 feet wireless range</a:t>
            </a:r>
          </a:p>
          <a:p>
            <a:r>
              <a:rPr lang="en-US" dirty="0"/>
              <a:t>8</a:t>
            </a:r>
            <a:r>
              <a:rPr lang="en-US" dirty="0" smtClean="0"/>
              <a:t> hours battery life</a:t>
            </a:r>
          </a:p>
          <a:p>
            <a:r>
              <a:rPr lang="en-US" dirty="0" smtClean="0"/>
              <a:t>Tap to connect</a:t>
            </a:r>
          </a:p>
          <a:p>
            <a:r>
              <a:rPr lang="en-US" dirty="0" smtClean="0"/>
              <a:t>Noise cancelling microphone</a:t>
            </a:r>
          </a:p>
          <a:p>
            <a:r>
              <a:rPr lang="en-US" dirty="0" smtClean="0"/>
              <a:t>Dual connectivity (connect to 2 BT devices)</a:t>
            </a:r>
          </a:p>
          <a:p>
            <a:r>
              <a:rPr lang="en-US" dirty="0" smtClean="0"/>
              <a:t>Ringing base/charging base</a:t>
            </a:r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2015771"/>
            <a:ext cx="3674533" cy="779064"/>
          </a:xfrm>
        </p:spPr>
        <p:txBody>
          <a:bodyPr/>
          <a:lstStyle/>
          <a:p>
            <a:r>
              <a:rPr lang="en-US" dirty="0" smtClean="0"/>
              <a:t>Jabra Pro 930 Mono</a:t>
            </a:r>
          </a:p>
          <a:p>
            <a:r>
              <a:rPr lang="en-US" sz="1600" dirty="0" smtClean="0"/>
              <a:t>Soft phone option 5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011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320" y="2015771"/>
            <a:ext cx="5486400" cy="41148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2798626"/>
            <a:ext cx="3394075" cy="2805158"/>
          </a:xfrm>
        </p:spPr>
        <p:txBody>
          <a:bodyPr/>
          <a:lstStyle/>
          <a:p>
            <a:r>
              <a:rPr lang="en-US" dirty="0" smtClean="0"/>
              <a:t>Cost: Free or $159</a:t>
            </a:r>
          </a:p>
          <a:p>
            <a:r>
              <a:rPr lang="en-US" dirty="0" smtClean="0"/>
              <a:t>Designed for voice</a:t>
            </a:r>
          </a:p>
          <a:p>
            <a:r>
              <a:rPr lang="en-US" dirty="0" smtClean="0"/>
              <a:t>120 feet wireless range</a:t>
            </a:r>
          </a:p>
          <a:p>
            <a:r>
              <a:rPr lang="en-US" dirty="0"/>
              <a:t>8</a:t>
            </a:r>
            <a:r>
              <a:rPr lang="en-US" dirty="0" smtClean="0"/>
              <a:t> hours battery life</a:t>
            </a:r>
          </a:p>
          <a:p>
            <a:r>
              <a:rPr lang="en-US" dirty="0" smtClean="0"/>
              <a:t>Tap to connect</a:t>
            </a:r>
          </a:p>
          <a:p>
            <a:r>
              <a:rPr lang="en-US" dirty="0" smtClean="0"/>
              <a:t>Noise cancelling microphone</a:t>
            </a:r>
          </a:p>
          <a:p>
            <a:r>
              <a:rPr lang="en-US" dirty="0" smtClean="0"/>
              <a:t>Dual connectivity (connect to 2 BT devices)</a:t>
            </a:r>
          </a:p>
          <a:p>
            <a:r>
              <a:rPr lang="en-US" dirty="0" smtClean="0"/>
              <a:t>Ringing base/charging base</a:t>
            </a:r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2015771"/>
            <a:ext cx="3674533" cy="779064"/>
          </a:xfrm>
        </p:spPr>
        <p:txBody>
          <a:bodyPr/>
          <a:lstStyle/>
          <a:p>
            <a:r>
              <a:rPr lang="en-US" dirty="0" smtClean="0"/>
              <a:t>Jabra Pro 930 Duo</a:t>
            </a:r>
          </a:p>
          <a:p>
            <a:r>
              <a:rPr lang="en-US" sz="1600" dirty="0" smtClean="0"/>
              <a:t>Soft phone option 6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223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320" y="2015771"/>
            <a:ext cx="5486400" cy="41148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2798626"/>
            <a:ext cx="3394075" cy="2805158"/>
          </a:xfrm>
        </p:spPr>
        <p:txBody>
          <a:bodyPr/>
          <a:lstStyle/>
          <a:p>
            <a:r>
              <a:rPr lang="en-US" dirty="0" smtClean="0"/>
              <a:t>Cost: $229</a:t>
            </a:r>
          </a:p>
          <a:p>
            <a:r>
              <a:rPr lang="en-US" dirty="0" smtClean="0"/>
              <a:t>Designed for voice and music</a:t>
            </a:r>
          </a:p>
          <a:p>
            <a:r>
              <a:rPr lang="en-US" dirty="0" smtClean="0"/>
              <a:t>Active noise cancellation</a:t>
            </a:r>
          </a:p>
          <a:p>
            <a:r>
              <a:rPr lang="en-US" dirty="0" smtClean="0"/>
              <a:t>Integrated busy light</a:t>
            </a:r>
          </a:p>
          <a:p>
            <a:r>
              <a:rPr lang="en-US" dirty="0" smtClean="0"/>
              <a:t>Listen in function</a:t>
            </a:r>
          </a:p>
          <a:p>
            <a:r>
              <a:rPr lang="en-US" dirty="0" smtClean="0"/>
              <a:t>Microphone mute when boom is up</a:t>
            </a:r>
          </a:p>
          <a:p>
            <a:r>
              <a:rPr lang="en-US" dirty="0" smtClean="0"/>
              <a:t>Easy call management via control unit</a:t>
            </a:r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2015771"/>
            <a:ext cx="3674533" cy="779064"/>
          </a:xfrm>
        </p:spPr>
        <p:txBody>
          <a:bodyPr/>
          <a:lstStyle/>
          <a:p>
            <a:r>
              <a:rPr lang="en-US" dirty="0" smtClean="0"/>
              <a:t>Jabra Evolve 80</a:t>
            </a:r>
          </a:p>
          <a:p>
            <a:r>
              <a:rPr lang="en-US" sz="1600" dirty="0" smtClean="0"/>
              <a:t>Soft phone option 7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9329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320" y="2015771"/>
            <a:ext cx="5486400" cy="41148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2798626"/>
            <a:ext cx="3394075" cy="2805158"/>
          </a:xfrm>
        </p:spPr>
        <p:txBody>
          <a:bodyPr/>
          <a:lstStyle/>
          <a:p>
            <a:r>
              <a:rPr lang="en-US" dirty="0" smtClean="0"/>
              <a:t>Cost: $99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Designed for use in small rooms with smaller groups of people</a:t>
            </a:r>
          </a:p>
          <a:p>
            <a:r>
              <a:rPr lang="en-US" dirty="0" smtClean="0"/>
              <a:t>Recommended for groups up to 4 people</a:t>
            </a:r>
          </a:p>
          <a:p>
            <a:r>
              <a:rPr lang="en-US" dirty="0" smtClean="0"/>
              <a:t>Up to 15 hours of talk time</a:t>
            </a:r>
          </a:p>
          <a:p>
            <a:r>
              <a:rPr lang="en-US" dirty="0" smtClean="0"/>
              <a:t>USB or Bluetooth connectivity</a:t>
            </a:r>
          </a:p>
          <a:p>
            <a:r>
              <a:rPr lang="en-US" dirty="0" smtClean="0"/>
              <a:t>Connect to PC, Smartphone or Tablet</a:t>
            </a:r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2015771"/>
            <a:ext cx="3674533" cy="779064"/>
          </a:xfrm>
        </p:spPr>
        <p:txBody>
          <a:bodyPr/>
          <a:lstStyle/>
          <a:p>
            <a:r>
              <a:rPr lang="en-US" dirty="0" smtClean="0"/>
              <a:t>Jabra Speak 510</a:t>
            </a:r>
          </a:p>
          <a:p>
            <a:r>
              <a:rPr lang="en-US" sz="1600" dirty="0" smtClean="0"/>
              <a:t>Conference Phone Option 1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018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320" y="2015771"/>
            <a:ext cx="5486400" cy="41148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2798626"/>
            <a:ext cx="3394075" cy="2805158"/>
          </a:xfrm>
        </p:spPr>
        <p:txBody>
          <a:bodyPr/>
          <a:lstStyle/>
          <a:p>
            <a:r>
              <a:rPr lang="en-US" dirty="0" smtClean="0"/>
              <a:t>Cost: $399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Designed for use in larger rooms with larger groups of people</a:t>
            </a:r>
          </a:p>
          <a:p>
            <a:r>
              <a:rPr lang="en-US" dirty="0" smtClean="0"/>
              <a:t>Recommended up to 15 people</a:t>
            </a:r>
          </a:p>
          <a:p>
            <a:r>
              <a:rPr lang="en-US" dirty="0" smtClean="0"/>
              <a:t>USB or Bluetooth connectivity</a:t>
            </a:r>
          </a:p>
          <a:p>
            <a:r>
              <a:rPr lang="en-US" dirty="0" smtClean="0"/>
              <a:t>Connect to PC, Smartphone or Tablet</a:t>
            </a:r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2015771"/>
            <a:ext cx="3674533" cy="779064"/>
          </a:xfrm>
        </p:spPr>
        <p:txBody>
          <a:bodyPr/>
          <a:lstStyle/>
          <a:p>
            <a:r>
              <a:rPr lang="en-US" dirty="0" smtClean="0"/>
              <a:t>Jabra Speak 810</a:t>
            </a:r>
          </a:p>
          <a:p>
            <a:r>
              <a:rPr lang="en-US" sz="1600" dirty="0" smtClean="0"/>
              <a:t>Conference Phone Option 2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7306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945" y="175690"/>
            <a:ext cx="4876800" cy="36576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954754"/>
            <a:ext cx="3394075" cy="2205006"/>
          </a:xfrm>
        </p:spPr>
        <p:txBody>
          <a:bodyPr/>
          <a:lstStyle/>
          <a:p>
            <a:r>
              <a:rPr lang="en-US" dirty="0" smtClean="0"/>
              <a:t>Cost: $425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Designed for use in larger rooms with larger groups of people</a:t>
            </a:r>
          </a:p>
          <a:p>
            <a:r>
              <a:rPr lang="en-US" dirty="0" smtClean="0"/>
              <a:t>Rooms up to 400 square feet</a:t>
            </a:r>
          </a:p>
          <a:p>
            <a:r>
              <a:rPr lang="en-US" dirty="0" smtClean="0"/>
              <a:t>Unit has its own phone number</a:t>
            </a:r>
          </a:p>
          <a:p>
            <a:r>
              <a:rPr lang="en-US" dirty="0" smtClean="0"/>
              <a:t>Does not require a PC, smartphone, or tablet</a:t>
            </a:r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10" y="175690"/>
            <a:ext cx="3674533" cy="779064"/>
          </a:xfrm>
        </p:spPr>
        <p:txBody>
          <a:bodyPr/>
          <a:lstStyle/>
          <a:p>
            <a:r>
              <a:rPr lang="en-US" dirty="0" smtClean="0"/>
              <a:t>Cisco 8831 Base</a:t>
            </a:r>
          </a:p>
          <a:p>
            <a:r>
              <a:rPr lang="en-US" sz="1600" dirty="0" smtClean="0"/>
              <a:t>Conference Phone Option 3</a:t>
            </a:r>
          </a:p>
        </p:txBody>
      </p:sp>
      <p:pic>
        <p:nvPicPr>
          <p:cNvPr id="7" name="Picture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945" y="3518304"/>
            <a:ext cx="4951617" cy="3474720"/>
          </a:xfrm>
          <a:prstGeom prst="rect">
            <a:avLst/>
          </a:prstGeom>
        </p:spPr>
      </p:pic>
      <p:sp>
        <p:nvSpPr>
          <p:cNvPr id="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724209" y="3518304"/>
            <a:ext cx="3674533" cy="779064"/>
          </a:xfrm>
        </p:spPr>
        <p:txBody>
          <a:bodyPr/>
          <a:lstStyle/>
          <a:p>
            <a:r>
              <a:rPr lang="en-US" dirty="0" smtClean="0"/>
              <a:t>Cisco 8831 Micro. Kit</a:t>
            </a:r>
          </a:p>
          <a:p>
            <a:r>
              <a:rPr lang="en-US" sz="1600" dirty="0" smtClean="0"/>
              <a:t>Conference Phone Option 3 Kit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4210" y="4297368"/>
            <a:ext cx="3394075" cy="2805158"/>
          </a:xfrm>
        </p:spPr>
        <p:txBody>
          <a:bodyPr/>
          <a:lstStyle/>
          <a:p>
            <a:r>
              <a:rPr lang="en-US" dirty="0" smtClean="0"/>
              <a:t>Cost: $99</a:t>
            </a:r>
          </a:p>
          <a:p>
            <a:r>
              <a:rPr lang="en-US" dirty="0" smtClean="0"/>
              <a:t>Designed for use with Cisco 8831 Base</a:t>
            </a:r>
          </a:p>
          <a:p>
            <a:r>
              <a:rPr lang="en-US" dirty="0" smtClean="0"/>
              <a:t>Increases the room size to 680 square feet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6221919" y="508000"/>
            <a:ext cx="494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Equipment Choices: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912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uiExpand="1" build="p"/>
      <p:bldP spid="9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" r="104"/>
          <a:stretch/>
        </p:blipFill>
        <p:spPr>
          <a:xfrm>
            <a:off x="166581" y="1531544"/>
            <a:ext cx="5455920" cy="36830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846019" y="2422466"/>
            <a:ext cx="3394075" cy="2082788"/>
          </a:xfrm>
        </p:spPr>
        <p:txBody>
          <a:bodyPr/>
          <a:lstStyle/>
          <a:p>
            <a:r>
              <a:rPr lang="en-US" dirty="0" smtClean="0"/>
              <a:t>Full Unified Communications coming this fall (Chat, Presence, WebEx)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Works on Mac and PC (Mac features may not be on par with PC - yet)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No Cost for the ”soft” client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846019" y="1643402"/>
            <a:ext cx="3674533" cy="779064"/>
          </a:xfrm>
        </p:spPr>
        <p:txBody>
          <a:bodyPr/>
          <a:lstStyle/>
          <a:p>
            <a:r>
              <a:rPr lang="en-US" dirty="0" smtClean="0"/>
              <a:t>Jabber Client</a:t>
            </a:r>
          </a:p>
          <a:p>
            <a:r>
              <a:rPr lang="en-US" sz="1600" dirty="0" smtClean="0"/>
              <a:t>Soft Phone Option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9108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56166" y="311996"/>
            <a:ext cx="5952595" cy="1016106"/>
          </a:xfrm>
        </p:spPr>
        <p:txBody>
          <a:bodyPr/>
          <a:lstStyle/>
          <a:p>
            <a:r>
              <a:rPr lang="en-US" dirty="0" smtClean="0"/>
              <a:t>Phone Choice Flow Chart: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5" t="8220" r="3098" b="37134"/>
          <a:stretch/>
        </p:blipFill>
        <p:spPr bwMode="auto">
          <a:xfrm>
            <a:off x="1087120" y="1328102"/>
            <a:ext cx="6644640" cy="51641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958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67604"/>
            <a:ext cx="9144000" cy="720016"/>
          </a:xfrm>
        </p:spPr>
        <p:txBody>
          <a:bodyPr/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Key Changes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64748811"/>
              </p:ext>
            </p:extLst>
          </p:nvPr>
        </p:nvGraphicFramePr>
        <p:xfrm>
          <a:off x="81758" y="1436147"/>
          <a:ext cx="8963026" cy="3531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1513">
                  <a:extLst>
                    <a:ext uri="{9D8B030D-6E8A-4147-A177-3AD203B41FA5}">
                      <a16:colId xmlns:a16="http://schemas.microsoft.com/office/drawing/2014/main" xmlns="" val="2880978838"/>
                    </a:ext>
                  </a:extLst>
                </a:gridCol>
                <a:gridCol w="4481513">
                  <a:extLst>
                    <a:ext uri="{9D8B030D-6E8A-4147-A177-3AD203B41FA5}">
                      <a16:colId xmlns:a16="http://schemas.microsoft.com/office/drawing/2014/main" xmlns="" val="2736714657"/>
                    </a:ext>
                  </a:extLst>
                </a:gridCol>
              </a:tblGrid>
              <a:tr h="591293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CENTREX (old)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CISCO VoIP (new)</a:t>
                      </a:r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0023395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5-digit dialing for on-campus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4-4357 (</a:t>
                      </a:r>
                      <a:r>
                        <a:rPr lang="en-US" sz="20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DoIT</a:t>
                      </a: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Help Desk)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-digit dialing for on-campus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264-4357 (</a:t>
                      </a:r>
                      <a:r>
                        <a:rPr lang="en-US" sz="20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DoIT</a:t>
                      </a: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Help Desk)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4850690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 </a:t>
                      </a: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</a:t>
                      </a: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make off-campus</a:t>
                      </a: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9+257-9248 (Ian’s Pizza)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 1 + 7-digit number to make a non-campus local call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1-257-9248 (Ian’s Pizza)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6979856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</a:t>
                      </a: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 or 9 to make long-distance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8-1-999-867-5309</a:t>
                      </a:r>
                      <a:b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600" b="0" i="1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(♫“Jenny, I’ve Got Your Number” ♫)</a:t>
                      </a:r>
                      <a:endParaRPr lang="en-US" sz="16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Adobe Caslon Pro" panose="0205050205050A020403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</a:t>
                      </a: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1+ 1 + area code + 7 digit number to make a long-distance call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1-1-999-867-5309</a:t>
                      </a:r>
                      <a:b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600" b="0" i="1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(♫“Jenny, I’ve Got Your Number” ♫)</a:t>
                      </a:r>
                      <a:endParaRPr lang="en-US" sz="16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Adobe Caslon Pro" panose="0205050205050A020403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3974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722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67604"/>
            <a:ext cx="9144000" cy="720016"/>
          </a:xfrm>
        </p:spPr>
        <p:txBody>
          <a:bodyPr/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Key Changes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03479917"/>
              </p:ext>
            </p:extLst>
          </p:nvPr>
        </p:nvGraphicFramePr>
        <p:xfrm>
          <a:off x="81758" y="1436147"/>
          <a:ext cx="8963026" cy="3531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1513">
                  <a:extLst>
                    <a:ext uri="{9D8B030D-6E8A-4147-A177-3AD203B41FA5}">
                      <a16:colId xmlns:a16="http://schemas.microsoft.com/office/drawing/2014/main" xmlns="" val="2880978838"/>
                    </a:ext>
                  </a:extLst>
                </a:gridCol>
                <a:gridCol w="4481513">
                  <a:extLst>
                    <a:ext uri="{9D8B030D-6E8A-4147-A177-3AD203B41FA5}">
                      <a16:colId xmlns:a16="http://schemas.microsoft.com/office/drawing/2014/main" xmlns="" val="2736714657"/>
                    </a:ext>
                  </a:extLst>
                </a:gridCol>
              </a:tblGrid>
              <a:tr h="591293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CENTREX (old)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CISCO VoIP (new)</a:t>
                      </a:r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0023395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5-digit dialing for on-campus</a:t>
                      </a: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4-4357 (</a:t>
                      </a:r>
                      <a:r>
                        <a:rPr lang="en-US" sz="2000" b="0" i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DoIT</a:t>
                      </a: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Help Desk)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7-digit dialing for on-campus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264-4357 (</a:t>
                      </a:r>
                      <a:r>
                        <a:rPr lang="en-US" sz="2000" b="0" i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DoIT</a:t>
                      </a: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Help Desk)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4850690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 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</a:t>
                      </a: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make off-campus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9+257-9248 (Ian’s Pizza)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 </a:t>
                      </a:r>
                      <a:r>
                        <a:rPr lang="en-US" sz="20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</a:t>
                      </a:r>
                      <a:r>
                        <a:rPr lang="en-US" sz="20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-digit number to make a non-campus local call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1-257-9248 (Ian’s Pizza)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6979856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</a:t>
                      </a: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 or 9 to make long-distance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8-1-999-867-5309</a:t>
                      </a:r>
                      <a:b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600" b="0" i="1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(♫“Jenny, I’ve Got Your Number” ♫)</a:t>
                      </a:r>
                      <a:endParaRPr lang="en-US" sz="16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Adobe Caslon Pro" panose="0205050205050A020403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</a:t>
                      </a: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1+ 1 + area code + 7 digit number to make a long-distance call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1-1-999-867-5309</a:t>
                      </a:r>
                      <a:b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600" b="0" i="1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(♫“Jenny, I’ve Got Your Number” ♫)</a:t>
                      </a:r>
                      <a:endParaRPr lang="en-US" sz="16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Adobe Caslon Pro" panose="0205050205050A020403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3974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78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67604"/>
            <a:ext cx="9144000" cy="720016"/>
          </a:xfrm>
        </p:spPr>
        <p:txBody>
          <a:bodyPr/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Key Changes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95183385"/>
              </p:ext>
            </p:extLst>
          </p:nvPr>
        </p:nvGraphicFramePr>
        <p:xfrm>
          <a:off x="81758" y="1436147"/>
          <a:ext cx="8963026" cy="3531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1513">
                  <a:extLst>
                    <a:ext uri="{9D8B030D-6E8A-4147-A177-3AD203B41FA5}">
                      <a16:colId xmlns:a16="http://schemas.microsoft.com/office/drawing/2014/main" xmlns="" val="2880978838"/>
                    </a:ext>
                  </a:extLst>
                </a:gridCol>
                <a:gridCol w="4481513">
                  <a:extLst>
                    <a:ext uri="{9D8B030D-6E8A-4147-A177-3AD203B41FA5}">
                      <a16:colId xmlns:a16="http://schemas.microsoft.com/office/drawing/2014/main" xmlns="" val="2736714657"/>
                    </a:ext>
                  </a:extLst>
                </a:gridCol>
              </a:tblGrid>
              <a:tr h="591293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CENTREX (old)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CISCO VoIP (new)</a:t>
                      </a:r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0023395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5-digit dialing for on-campus</a:t>
                      </a: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4-4357 (</a:t>
                      </a:r>
                      <a:r>
                        <a:rPr lang="en-US" sz="2000" b="0" i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DoIT</a:t>
                      </a: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Help Desk)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7-digit dialing for on-campus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264-4357 (</a:t>
                      </a:r>
                      <a:r>
                        <a:rPr lang="en-US" sz="2000" b="0" i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DoIT</a:t>
                      </a: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Help Desk)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4850690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 </a:t>
                      </a: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</a:t>
                      </a: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make off-campus</a:t>
                      </a:r>
                      <a:r>
                        <a:rPr lang="en-US" sz="2000" b="0" i="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9+257-9248 (Ian’s Pizza)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 1 + 7-digit number to make a non-campus local call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1-257-9248 (Ian’s Pizza)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6979856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 or 9 to make long-distance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8-1-999-867-5309</a:t>
                      </a:r>
                      <a:b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600" b="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(♫“Jenny, I’ve Got Your Number” ♫)</a:t>
                      </a:r>
                      <a:endParaRPr lang="en-US" sz="1600" i="1" dirty="0">
                        <a:latin typeface="Adobe Caslon Pro" panose="0205050205050A020403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0" i="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1+ 1 + area code + 7 </a:t>
                      </a:r>
                      <a:r>
                        <a:rPr lang="en-US" sz="2000" b="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 number 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make a long-distance call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1-1-999-867-5309</a:t>
                      </a:r>
                      <a:b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600" b="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(♫“Jenny, I’ve Got Your Number” ♫)</a:t>
                      </a:r>
                      <a:endParaRPr lang="en-US" sz="1600" i="1" dirty="0">
                        <a:latin typeface="Adobe Caslon Pro" panose="0205050205050A020403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3974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18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67604"/>
            <a:ext cx="9144000" cy="720016"/>
          </a:xfrm>
        </p:spPr>
        <p:txBody>
          <a:bodyPr/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Key Changes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(continued)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09309818"/>
              </p:ext>
            </p:extLst>
          </p:nvPr>
        </p:nvGraphicFramePr>
        <p:xfrm>
          <a:off x="62132" y="1312797"/>
          <a:ext cx="8963026" cy="2822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1513">
                  <a:extLst>
                    <a:ext uri="{9D8B030D-6E8A-4147-A177-3AD203B41FA5}">
                      <a16:colId xmlns:a16="http://schemas.microsoft.com/office/drawing/2014/main" xmlns="" val="2880978838"/>
                    </a:ext>
                  </a:extLst>
                </a:gridCol>
                <a:gridCol w="4481513">
                  <a:extLst>
                    <a:ext uri="{9D8B030D-6E8A-4147-A177-3AD203B41FA5}">
                      <a16:colId xmlns:a16="http://schemas.microsoft.com/office/drawing/2014/main" xmlns="" val="2736714657"/>
                    </a:ext>
                  </a:extLst>
                </a:gridCol>
              </a:tblGrid>
              <a:tr h="591293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CENTREX (old)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CISCO VoIP (new)</a:t>
                      </a:r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0023395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Centrex phone was plugged into a phone jack in wall</a:t>
                      </a:r>
                    </a:p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endParaRPr lang="en-US" sz="2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VoIP</a:t>
                      </a:r>
                      <a:r>
                        <a:rPr lang="en-US" sz="2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</a:t>
                      </a:r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hone</a:t>
                      </a:r>
                      <a:r>
                        <a:rPr lang="en-US" sz="2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plugged into the network data jack using an Ethernet cable</a:t>
                      </a:r>
                      <a:endParaRPr lang="en-US" sz="24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endParaRPr lang="en-US" sz="2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6179365"/>
                  </a:ext>
                </a:extLst>
              </a:tr>
              <a:tr h="730418">
                <a:tc gridSpan="2"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existing phone number </a:t>
                      </a:r>
                      <a:r>
                        <a:rPr lang="en-US" sz="2000" b="1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 not change 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Cisco VoIP</a:t>
                      </a:r>
                      <a:endParaRPr lang="en-US" sz="20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endParaRPr lang="en-US" sz="20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2542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57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67604"/>
            <a:ext cx="9144000" cy="720016"/>
          </a:xfrm>
        </p:spPr>
        <p:txBody>
          <a:bodyPr/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Summary of Key Changes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62325479"/>
              </p:ext>
            </p:extLst>
          </p:nvPr>
        </p:nvGraphicFramePr>
        <p:xfrm>
          <a:off x="88508" y="1167026"/>
          <a:ext cx="8896338" cy="4696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853">
                  <a:extLst>
                    <a:ext uri="{9D8B030D-6E8A-4147-A177-3AD203B41FA5}">
                      <a16:colId xmlns:a16="http://schemas.microsoft.com/office/drawing/2014/main" xmlns="" val="2880978838"/>
                    </a:ext>
                  </a:extLst>
                </a:gridCol>
                <a:gridCol w="4597485">
                  <a:extLst>
                    <a:ext uri="{9D8B030D-6E8A-4147-A177-3AD203B41FA5}">
                      <a16:colId xmlns:a16="http://schemas.microsoft.com/office/drawing/2014/main" xmlns="" val="2736714657"/>
                    </a:ext>
                  </a:extLst>
                </a:gridCol>
              </a:tblGrid>
              <a:tr h="591293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CENTREX (old)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CISCO VoIP (new)</a:t>
                      </a:r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0023395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5-digit dialing for on-campus</a:t>
                      </a:r>
                      <a: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4-4357 (</a:t>
                      </a:r>
                      <a:r>
                        <a:rPr lang="en-US" sz="16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DoIT</a:t>
                      </a: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Help Desk)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-digit dialing for on-campus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264-4357 (</a:t>
                      </a:r>
                      <a:r>
                        <a:rPr lang="en-US" sz="1600" b="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DoIT</a:t>
                      </a: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Help Desk)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4850690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 </a:t>
                      </a:r>
                      <a: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</a:t>
                      </a: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make off-campus</a:t>
                      </a:r>
                      <a: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9+257-9248 (Ian’s Pizza)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 </a:t>
                      </a:r>
                      <a:r>
                        <a:rPr lang="en-US" sz="16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</a:t>
                      </a:r>
                      <a:r>
                        <a:rPr lang="en-US" sz="16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-digit number to make a non-campus local call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1-257-9248 (Ian’s Pizza)</a:t>
                      </a: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6979856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</a:t>
                      </a:r>
                      <a: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 or 9 to make long-distance calls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8-1-999-867-5309</a:t>
                      </a:r>
                      <a:b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600" b="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(♫“Jenny, I’ve Got Your Number” ♫)</a:t>
                      </a:r>
                      <a:endParaRPr lang="en-US" sz="1600" i="1" dirty="0">
                        <a:latin typeface="Adobe Caslon Pro" panose="0205050205050A020403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Dial</a:t>
                      </a:r>
                      <a: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1+ 1 + area code + 7 </a:t>
                      </a:r>
                      <a:r>
                        <a:rPr lang="en-US" sz="1600" b="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 number </a:t>
                      </a:r>
                      <a: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make a long-distance call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1-1-999-867-5309</a:t>
                      </a:r>
                      <a:b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600" b="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(♫“Jenny, I’ve Got Your Number” ♫)</a:t>
                      </a:r>
                      <a:endParaRPr lang="en-US" sz="1600" i="1" dirty="0">
                        <a:latin typeface="Adobe Caslon Pro" panose="0205050205050A020403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3974781"/>
                  </a:ext>
                </a:extLst>
              </a:tr>
              <a:tr h="73041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Centrex phone was plugged into a phone jack </a:t>
                      </a:r>
                      <a:b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wall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VoIP phone</a:t>
                      </a:r>
                      <a: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plugged into the network data jack using an Ethernet cable</a:t>
                      </a:r>
                      <a:endParaRPr lang="en-US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endParaRPr lang="en-US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6179365"/>
                  </a:ext>
                </a:extLst>
              </a:tr>
              <a:tr h="730418">
                <a:tc gridSpan="2"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</a:t>
                      </a:r>
                      <a: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existing phone number </a:t>
                      </a:r>
                      <a:r>
                        <a:rPr lang="en-US" sz="1600" b="1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 not change </a:t>
                      </a:r>
                      <a:r>
                        <a:rPr lang="en-US" sz="16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Cisco VoIP</a:t>
                      </a:r>
                      <a:endParaRPr lang="en-US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endParaRPr lang="en-US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endParaRPr lang="en-US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2542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66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7" r="5218"/>
          <a:stretch/>
        </p:blipFill>
        <p:spPr>
          <a:xfrm>
            <a:off x="3962400" y="1765224"/>
            <a:ext cx="5181600" cy="3683000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68338" y="2175034"/>
            <a:ext cx="3394075" cy="2955766"/>
          </a:xfrm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 smtClean="0"/>
              <a:t>Contact us (for now)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Generate a census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Schedule “Phase 1 Kickoff Meeting”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Go over any questions and/or unique uses/cases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Verify the phone numbers in the census and mark any numbers that are out-of-scope (up to 4 weeks)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Submit to campus for a transition date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**Once submitted to campus no changes can be made to numbers on the port sheet (there are a few exceptions)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68338" y="1783379"/>
            <a:ext cx="3674533" cy="512781"/>
          </a:xfrm>
        </p:spPr>
        <p:txBody>
          <a:bodyPr/>
          <a:lstStyle/>
          <a:p>
            <a:r>
              <a:rPr lang="en-US" dirty="0" smtClean="0"/>
              <a:t>Transition Phase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29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7" r="5218"/>
          <a:stretch/>
        </p:blipFill>
        <p:spPr>
          <a:xfrm>
            <a:off x="3962400" y="1765224"/>
            <a:ext cx="5181600" cy="3683000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68338" y="2175034"/>
            <a:ext cx="3394075" cy="3981926"/>
          </a:xfrm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 smtClean="0"/>
              <a:t>Get Transition date back from campus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Schedule ”Phase 2 Kickoff Meeting”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Go over any questions and/or unique uses/cases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Verify/document all the following:</a:t>
            </a:r>
          </a:p>
          <a:p>
            <a:pPr marL="1257300" lvl="1" indent="-514350">
              <a:buFont typeface="+mj-lt"/>
              <a:buAutoNum type="alphaLcPeriod"/>
            </a:pPr>
            <a:r>
              <a:rPr lang="en-US" sz="1200" dirty="0" smtClean="0"/>
              <a:t>Names</a:t>
            </a:r>
          </a:p>
          <a:p>
            <a:pPr marL="1257300" lvl="1" indent="-514350">
              <a:buFont typeface="+mj-lt"/>
              <a:buAutoNum type="alphaLcPeriod"/>
            </a:pPr>
            <a:r>
              <a:rPr lang="en-US" sz="1200" dirty="0" smtClean="0"/>
              <a:t>Net ID’s</a:t>
            </a:r>
          </a:p>
          <a:p>
            <a:pPr marL="1257300" lvl="1" indent="-514350">
              <a:buFont typeface="+mj-lt"/>
              <a:buAutoNum type="alphaLcPeriod"/>
            </a:pPr>
            <a:r>
              <a:rPr lang="en-US" sz="1200" dirty="0" smtClean="0"/>
              <a:t>Locations</a:t>
            </a:r>
          </a:p>
          <a:p>
            <a:pPr marL="1257300" lvl="1" indent="-514350">
              <a:buFont typeface="+mj-lt"/>
              <a:buAutoNum type="alphaLcPeriod"/>
            </a:pPr>
            <a:r>
              <a:rPr lang="en-US" sz="1200" dirty="0" smtClean="0"/>
              <a:t>Data Jack #’s</a:t>
            </a:r>
          </a:p>
          <a:p>
            <a:pPr marL="1257300" lvl="1" indent="-514350">
              <a:buFont typeface="+mj-lt"/>
              <a:buAutoNum type="alphaLcPeriod"/>
            </a:pPr>
            <a:r>
              <a:rPr lang="en-US" sz="1200" dirty="0" smtClean="0"/>
              <a:t>Calling Restrictions </a:t>
            </a:r>
          </a:p>
          <a:p>
            <a:pPr marL="1257300" lvl="1" indent="-514350">
              <a:buFont typeface="+mj-lt"/>
              <a:buAutoNum type="alphaLcPeriod"/>
            </a:pPr>
            <a:r>
              <a:rPr lang="en-US" sz="1200" dirty="0" smtClean="0"/>
              <a:t>Voicemail</a:t>
            </a:r>
          </a:p>
          <a:p>
            <a:pPr marL="1257300" lvl="1" indent="-514350">
              <a:buFont typeface="+mj-lt"/>
              <a:buAutoNum type="alphaLcPeriod"/>
            </a:pPr>
            <a:r>
              <a:rPr lang="en-US" sz="1200" dirty="0" smtClean="0"/>
              <a:t>Calling process other than basic</a:t>
            </a:r>
          </a:p>
          <a:p>
            <a:pPr marL="1257300" lvl="1" indent="-514350">
              <a:buFont typeface="+mj-lt"/>
              <a:buAutoNum type="alphaLcPeriod"/>
            </a:pPr>
            <a:r>
              <a:rPr lang="en-US" sz="1200" dirty="0" smtClean="0"/>
              <a:t>Flowcharting/documenting complex calling situations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Submit to campus about 5 weeks prior to your transition date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68338" y="1783379"/>
            <a:ext cx="3674533" cy="512781"/>
          </a:xfrm>
        </p:spPr>
        <p:txBody>
          <a:bodyPr/>
          <a:lstStyle/>
          <a:p>
            <a:r>
              <a:rPr lang="en-US" dirty="0" smtClean="0"/>
              <a:t>Transition Phase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6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7" r="5218"/>
          <a:stretch/>
        </p:blipFill>
        <p:spPr>
          <a:xfrm>
            <a:off x="3962400" y="586664"/>
            <a:ext cx="5181600" cy="3683000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68338" y="1099444"/>
            <a:ext cx="3394075" cy="4803515"/>
          </a:xfrm>
        </p:spPr>
        <p:txBody>
          <a:bodyPr/>
          <a:lstStyle/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Starts about 1 </a:t>
            </a:r>
            <a:r>
              <a:rPr lang="mr-IN" dirty="0" smtClean="0"/>
              <a:t>–</a:t>
            </a:r>
            <a:r>
              <a:rPr lang="en-US" dirty="0" smtClean="0"/>
              <a:t> 2 weeks prior to your transition night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You will need a place for the equipment to arrive that needs to be distributed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You will also need an office/space for </a:t>
            </a:r>
            <a:r>
              <a:rPr lang="en-US" dirty="0" err="1" smtClean="0"/>
              <a:t>DoIT</a:t>
            </a:r>
            <a:r>
              <a:rPr lang="en-US" dirty="0" smtClean="0"/>
              <a:t> to work out of that has live network jacks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err="1" smtClean="0"/>
              <a:t>DoIT</a:t>
            </a:r>
            <a:r>
              <a:rPr lang="en-US" dirty="0" smtClean="0"/>
              <a:t> will arrange and come on-site to install all the phones and distribute all the head sets (approximately 1 </a:t>
            </a:r>
            <a:r>
              <a:rPr lang="mr-IN" dirty="0" smtClean="0"/>
              <a:t>–</a:t>
            </a:r>
            <a:r>
              <a:rPr lang="en-US" dirty="0" smtClean="0"/>
              <a:t> 2 weeks prior to your transition night) at this time documentation will be left with the phones and headsets.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Your local IT Staff will need to install the soft client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err="1" smtClean="0"/>
              <a:t>DoIT</a:t>
            </a:r>
            <a:r>
              <a:rPr lang="en-US" dirty="0" smtClean="0"/>
              <a:t> will arrange to come on-site to provide training to staff (approximately 1 </a:t>
            </a:r>
            <a:r>
              <a:rPr lang="mr-IN" dirty="0" smtClean="0"/>
              <a:t>–</a:t>
            </a:r>
            <a:r>
              <a:rPr lang="en-US" dirty="0" smtClean="0"/>
              <a:t> 2 weeks prior to your transition night)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Transition of your phones starts at 5pm on the transition night and should be done by 6am the next day.  That next day is your first day of service.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err="1" smtClean="0"/>
              <a:t>DoIT</a:t>
            </a:r>
            <a:r>
              <a:rPr lang="en-US" dirty="0" smtClean="0"/>
              <a:t> staff will be on site for the morning of your first day of service to do further testing and troubleshoot any issues that arrive.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68338" y="586664"/>
            <a:ext cx="3674533" cy="512781"/>
          </a:xfrm>
        </p:spPr>
        <p:txBody>
          <a:bodyPr/>
          <a:lstStyle/>
          <a:p>
            <a:r>
              <a:rPr lang="en-US" dirty="0" smtClean="0"/>
              <a:t>Transition Phase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93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7" r="5218"/>
          <a:stretch/>
        </p:blipFill>
        <p:spPr>
          <a:xfrm>
            <a:off x="3962400" y="586664"/>
            <a:ext cx="5181600" cy="3683000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68338" y="1099444"/>
            <a:ext cx="3394075" cy="4803515"/>
          </a:xfrm>
        </p:spPr>
        <p:txBody>
          <a:bodyPr/>
          <a:lstStyle/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AT&amp;T needs 8 weeks minimum to set up the phone numbers in their system to be ported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Porting will typically be done on Monday Nights and Wednesday nights so the first day of service will be Tuesday and Thursday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Only 250 lines can be ported in a single night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Greetings will need to be recreated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Voicemail saved on the “old” system will remain there until that system is taken off-line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68338" y="586664"/>
            <a:ext cx="3674533" cy="512781"/>
          </a:xfrm>
        </p:spPr>
        <p:txBody>
          <a:bodyPr/>
          <a:lstStyle/>
          <a:p>
            <a:r>
              <a:rPr lang="en-US" dirty="0" smtClean="0"/>
              <a:t>Transition Key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97932" y="485349"/>
            <a:ext cx="3812117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When Cisco VoIP goes live…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964" y="475887"/>
            <a:ext cx="1923568" cy="16457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2289" y="945479"/>
            <a:ext cx="82010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New Dialing Pattern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7 digits for a campus call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 + 7 digits for a non-campus local call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 + 1 + area code + 7 digits for a long distance call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New Voicemail Box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Old voicemail messages will not transfer to new 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To download a copy of old voicemail message, refer to UW </a:t>
            </a:r>
            <a:r>
              <a:rPr lang="en-US" dirty="0" err="1"/>
              <a:t>KnowledgeBase</a:t>
            </a:r>
            <a:r>
              <a:rPr lang="en-US" dirty="0"/>
              <a:t> doc #17344, </a:t>
            </a:r>
            <a:r>
              <a:rPr lang="en-US" dirty="0">
                <a:hlinkClick r:id="rId4"/>
              </a:rPr>
              <a:t>Voice Mail - Web PhoneManager Settings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Set up Voicemail in Cisco VoIP (refer to UW </a:t>
            </a:r>
            <a:r>
              <a:rPr lang="en-US" dirty="0" err="1"/>
              <a:t>KnowledgeBase</a:t>
            </a:r>
            <a:r>
              <a:rPr lang="en-US" dirty="0"/>
              <a:t> doc </a:t>
            </a:r>
            <a:r>
              <a:rPr lang="en-US" dirty="0">
                <a:hlinkClick r:id="rId5"/>
              </a:rPr>
              <a:t>72618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New Phone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“Hard” phone (on your desk)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“Soft” client is </a:t>
            </a:r>
            <a:r>
              <a:rPr lang="en-US" dirty="0">
                <a:hlinkClick r:id="rId6"/>
              </a:rPr>
              <a:t>Cisco Jabber</a:t>
            </a:r>
            <a:r>
              <a:rPr lang="en-US" dirty="0"/>
              <a:t>, an app on your computer (for Windows and Mac)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If you need to call 911 from your phone: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If from campus on the UW wired/wireless network or you have a work-at-home agreement, your location can be determined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If outside of campus network, identify your location to emergency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5349" y="2169081"/>
            <a:ext cx="898522" cy="47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9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97932" y="485349"/>
            <a:ext cx="4757731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When Cisco VoIP goes live… </a:t>
            </a:r>
            <a:r>
              <a:rPr lang="en-US" dirty="0"/>
              <a:t>(continued)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289" y="1259379"/>
            <a:ext cx="82010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SWAP (Surplus with a Purpose)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Bins will be onsite to dispose old phones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Pick up is planned 2-3 days post go-live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First day of service assistance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Contact service assistance by phone at 262-3570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Support going forward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Refer to your departmental IT support staff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Contact </a:t>
            </a:r>
            <a:r>
              <a:rPr lang="en-US" dirty="0" err="1"/>
              <a:t>DoIT</a:t>
            </a:r>
            <a:r>
              <a:rPr lang="en-US" dirty="0"/>
              <a:t> Help Desk by phone or email (264-4357,  </a:t>
            </a:r>
            <a:r>
              <a:rPr lang="en-US" i="1" dirty="0" err="1"/>
              <a:t>help@doit.wisc.edu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77" y="557214"/>
            <a:ext cx="2760938" cy="207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1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94691" y="1514774"/>
            <a:ext cx="7625358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err="1"/>
              <a:t>KnowledgeBase</a:t>
            </a:r>
            <a:r>
              <a:rPr lang="en-US" dirty="0"/>
              <a:t> at  </a:t>
            </a:r>
            <a:r>
              <a:rPr lang="en-US" i="1" dirty="0">
                <a:hlinkClick r:id="rId3"/>
              </a:rPr>
              <a:t>kb.wisc.edu/page.php?id=72125</a:t>
            </a:r>
            <a:r>
              <a:rPr lang="en-US" i="1" dirty="0"/>
              <a:t> or </a:t>
            </a:r>
            <a:r>
              <a:rPr lang="en-US" i="1" dirty="0" err="1">
                <a:hlinkClick r:id="rId4"/>
              </a:rPr>
              <a:t>go.wisc.edu</a:t>
            </a:r>
            <a:r>
              <a:rPr lang="en-US" i="1" dirty="0">
                <a:hlinkClick r:id="rId4"/>
              </a:rPr>
              <a:t>/3zy038</a:t>
            </a:r>
            <a:endParaRPr lang="en-US" i="1" dirty="0"/>
          </a:p>
          <a:p>
            <a:r>
              <a:rPr lang="en-US" i="1" dirty="0"/>
              <a:t>(search term, “Cisco VoIP” or document # “72125” 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1732" y="705149"/>
            <a:ext cx="4526493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Resources and Documentation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4691" y="2355971"/>
            <a:ext cx="7625358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Cisco VoIP handouts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Hard copy of phone Quick Reference Guides with delivery of equipment (includes link to online training videos)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Electronic version available on </a:t>
            </a:r>
            <a:r>
              <a:rPr lang="en-US" dirty="0">
                <a:hlinkClick r:id="rId5"/>
              </a:rPr>
              <a:t>UW-Madison </a:t>
            </a:r>
            <a:r>
              <a:rPr lang="en-US" dirty="0" err="1">
                <a:hlinkClick r:id="rId5"/>
              </a:rPr>
              <a:t>KnowledgeBase</a:t>
            </a:r>
            <a:r>
              <a:rPr lang="en-US" dirty="0">
                <a:hlinkClick r:id="rId5"/>
              </a:rPr>
              <a:t> </a:t>
            </a:r>
            <a:r>
              <a:rPr lang="en-US" dirty="0"/>
              <a:t>site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4691" y="3751166"/>
            <a:ext cx="762535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Cisco VoIP Project Website </a:t>
            </a:r>
            <a:r>
              <a:rPr lang="en-US" dirty="0"/>
              <a:t>at  </a:t>
            </a:r>
            <a:r>
              <a:rPr lang="en-US" i="1" dirty="0">
                <a:hlinkClick r:id="rId6"/>
              </a:rPr>
              <a:t>https://voip.it.wisc.edu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394690" y="4315363"/>
            <a:ext cx="7625359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Support Questions?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Refer to your departmental IT support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Contact DoIT Help Desk by phone or email (264-4357,  </a:t>
            </a:r>
            <a:r>
              <a:rPr lang="en-US" i="1" dirty="0"/>
              <a:t>help@doit.wisc.edu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4676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8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2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25760" y="767844"/>
            <a:ext cx="4246240" cy="120777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29376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Slide / Plain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tent Pag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Section Divid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4530</TotalTime>
  <Words>2521</Words>
  <Application>Microsoft Macintosh PowerPoint</Application>
  <PresentationFormat>On-screen Show (4:3)</PresentationFormat>
  <Paragraphs>377</Paragraphs>
  <Slides>34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Adobe Caslon Pro</vt:lpstr>
      <vt:lpstr>Avenir Black</vt:lpstr>
      <vt:lpstr>Avenir Medium</vt:lpstr>
      <vt:lpstr>Calibri</vt:lpstr>
      <vt:lpstr>Arial</vt:lpstr>
      <vt:lpstr>Title Slide / Plain Background</vt:lpstr>
      <vt:lpstr>Content Pages</vt:lpstr>
      <vt:lpstr>Section Divider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Changes</vt:lpstr>
      <vt:lpstr>Key Changes</vt:lpstr>
      <vt:lpstr>Key Changes</vt:lpstr>
      <vt:lpstr>Key Changes (continued)</vt:lpstr>
      <vt:lpstr>Summary of Key Changes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160over90</Company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Harrison</dc:creator>
  <cp:lastModifiedBy>KENNETH D FANTA</cp:lastModifiedBy>
  <cp:revision>252</cp:revision>
  <cp:lastPrinted>2017-04-18T18:29:52Z</cp:lastPrinted>
  <dcterms:created xsi:type="dcterms:W3CDTF">2016-02-19T20:26:54Z</dcterms:created>
  <dcterms:modified xsi:type="dcterms:W3CDTF">2017-07-10T21:02:02Z</dcterms:modified>
</cp:coreProperties>
</file>